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1" r:id="rId2"/>
  </p:sldMasterIdLst>
  <p:notesMasterIdLst>
    <p:notesMasterId r:id="rId18"/>
  </p:notesMasterIdLst>
  <p:handoutMasterIdLst>
    <p:handoutMasterId r:id="rId19"/>
  </p:handoutMasterIdLst>
  <p:sldIdLst>
    <p:sldId id="397" r:id="rId3"/>
    <p:sldId id="277" r:id="rId4"/>
    <p:sldId id="380" r:id="rId5"/>
    <p:sldId id="278" r:id="rId6"/>
    <p:sldId id="409" r:id="rId7"/>
    <p:sldId id="399" r:id="rId8"/>
    <p:sldId id="379" r:id="rId9"/>
    <p:sldId id="378" r:id="rId10"/>
    <p:sldId id="400" r:id="rId11"/>
    <p:sldId id="384" r:id="rId12"/>
    <p:sldId id="406" r:id="rId13"/>
    <p:sldId id="394" r:id="rId14"/>
    <p:sldId id="405" r:id="rId15"/>
    <p:sldId id="408" r:id="rId16"/>
    <p:sldId id="381" r:id="rId17"/>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128" userDrawn="1">
          <p15:clr>
            <a:srgbClr val="A4A3A4"/>
          </p15:clr>
        </p15:guide>
        <p15:guide id="2" pos="48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vi Malhotra" initials="RM"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10253F"/>
    <a:srgbClr val="2D67A0"/>
    <a:srgbClr val="7F7F7F"/>
    <a:srgbClr val="53A31B"/>
    <a:srgbClr val="376092"/>
    <a:srgbClr val="2F6CA8"/>
    <a:srgbClr val="000000"/>
    <a:srgbClr val="A71D2F"/>
    <a:srgbClr val="1129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69" autoAdjust="0"/>
    <p:restoredTop sz="95815" autoAdjust="0"/>
  </p:normalViewPr>
  <p:slideViewPr>
    <p:cSldViewPr>
      <p:cViewPr varScale="1">
        <p:scale>
          <a:sx n="154" d="100"/>
          <a:sy n="154" d="100"/>
        </p:scale>
        <p:origin x="352" y="192"/>
      </p:cViewPr>
      <p:guideLst>
        <p:guide orient="horz" pos="4128"/>
        <p:guide pos="4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1308"/>
    </p:cViewPr>
  </p:sorterViewPr>
  <p:notesViewPr>
    <p:cSldViewPr>
      <p:cViewPr varScale="1">
        <p:scale>
          <a:sx n="66" d="100"/>
          <a:sy n="66" d="100"/>
        </p:scale>
        <p:origin x="-3106" y="-77"/>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8163" cy="469900"/>
          </a:xfrm>
          <a:prstGeom prst="rect">
            <a:avLst/>
          </a:prstGeom>
        </p:spPr>
        <p:txBody>
          <a:bodyPr vert="horz" lIns="91418" tIns="45708" rIns="91418" bIns="45708" rtlCol="0"/>
          <a:lstStyle>
            <a:lvl1pPr algn="l">
              <a:defRPr sz="1200"/>
            </a:lvl1pPr>
          </a:lstStyle>
          <a:p>
            <a:endParaRPr lang="en-US" dirty="0"/>
          </a:p>
        </p:txBody>
      </p:sp>
      <p:sp>
        <p:nvSpPr>
          <p:cNvPr id="3" name="Date Placeholder 2"/>
          <p:cNvSpPr>
            <a:spLocks noGrp="1"/>
          </p:cNvSpPr>
          <p:nvPr>
            <p:ph type="dt" sz="quarter" idx="1"/>
          </p:nvPr>
        </p:nvSpPr>
        <p:spPr>
          <a:xfrm>
            <a:off x="4022727" y="0"/>
            <a:ext cx="3078163" cy="469900"/>
          </a:xfrm>
          <a:prstGeom prst="rect">
            <a:avLst/>
          </a:prstGeom>
        </p:spPr>
        <p:txBody>
          <a:bodyPr vert="horz" lIns="91418" tIns="45708" rIns="91418" bIns="45708" rtlCol="0"/>
          <a:lstStyle>
            <a:lvl1pPr algn="r">
              <a:defRPr sz="1200"/>
            </a:lvl1pPr>
          </a:lstStyle>
          <a:p>
            <a:fld id="{73469B1E-A1AE-4EFE-AADE-CE12F916FCC0}" type="datetimeFigureOut">
              <a:rPr lang="en-US" smtClean="0"/>
              <a:t>2/19/22</a:t>
            </a:fld>
            <a:endParaRPr lang="en-US" dirty="0"/>
          </a:p>
        </p:txBody>
      </p:sp>
      <p:sp>
        <p:nvSpPr>
          <p:cNvPr id="4" name="Footer Placeholder 3"/>
          <p:cNvSpPr>
            <a:spLocks noGrp="1"/>
          </p:cNvSpPr>
          <p:nvPr>
            <p:ph type="ftr" sz="quarter" idx="2"/>
          </p:nvPr>
        </p:nvSpPr>
        <p:spPr>
          <a:xfrm>
            <a:off x="2" y="8916988"/>
            <a:ext cx="3078163" cy="469900"/>
          </a:xfrm>
          <a:prstGeom prst="rect">
            <a:avLst/>
          </a:prstGeom>
        </p:spPr>
        <p:txBody>
          <a:bodyPr vert="horz" lIns="91418" tIns="45708" rIns="91418" bIns="457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727" y="8916988"/>
            <a:ext cx="3078163" cy="469900"/>
          </a:xfrm>
          <a:prstGeom prst="rect">
            <a:avLst/>
          </a:prstGeom>
        </p:spPr>
        <p:txBody>
          <a:bodyPr vert="horz" lIns="91418" tIns="45708" rIns="91418" bIns="45708" rtlCol="0" anchor="b"/>
          <a:lstStyle>
            <a:lvl1pPr algn="r">
              <a:defRPr sz="1200"/>
            </a:lvl1pPr>
          </a:lstStyle>
          <a:p>
            <a:fld id="{E2CE74D3-6DB6-49FA-A08C-C0D8E1A35620}" type="slidenum">
              <a:rPr lang="en-US" smtClean="0"/>
              <a:t>‹#›</a:t>
            </a:fld>
            <a:endParaRPr lang="en-US" dirty="0"/>
          </a:p>
        </p:txBody>
      </p:sp>
    </p:spTree>
    <p:extLst>
      <p:ext uri="{BB962C8B-B14F-4D97-AF65-F5344CB8AC3E}">
        <p14:creationId xmlns:p14="http://schemas.microsoft.com/office/powerpoint/2010/main" val="8717115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8163" cy="469900"/>
          </a:xfrm>
          <a:prstGeom prst="rect">
            <a:avLst/>
          </a:prstGeom>
        </p:spPr>
        <p:txBody>
          <a:bodyPr vert="horz" lIns="91418" tIns="45708" rIns="91418" bIns="45708" rtlCol="0"/>
          <a:lstStyle>
            <a:lvl1pPr algn="l">
              <a:defRPr sz="1200"/>
            </a:lvl1pPr>
          </a:lstStyle>
          <a:p>
            <a:endParaRPr lang="en-US" dirty="0"/>
          </a:p>
        </p:txBody>
      </p:sp>
      <p:sp>
        <p:nvSpPr>
          <p:cNvPr id="3" name="Date Placeholder 2"/>
          <p:cNvSpPr>
            <a:spLocks noGrp="1"/>
          </p:cNvSpPr>
          <p:nvPr>
            <p:ph type="dt" idx="1"/>
          </p:nvPr>
        </p:nvSpPr>
        <p:spPr>
          <a:xfrm>
            <a:off x="4022727" y="0"/>
            <a:ext cx="3078163" cy="469900"/>
          </a:xfrm>
          <a:prstGeom prst="rect">
            <a:avLst/>
          </a:prstGeom>
        </p:spPr>
        <p:txBody>
          <a:bodyPr vert="horz" lIns="91418" tIns="45708" rIns="91418" bIns="45708" rtlCol="0"/>
          <a:lstStyle>
            <a:lvl1pPr algn="r">
              <a:defRPr sz="1200"/>
            </a:lvl1pPr>
          </a:lstStyle>
          <a:p>
            <a:fld id="{780ADA56-2DF3-2444-A41A-8C6E09A9F067}" type="datetimeFigureOut">
              <a:rPr lang="en-US" smtClean="0"/>
              <a:pPr/>
              <a:t>2/19/22</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18" tIns="45708" rIns="91418" bIns="45708" rtlCol="0" anchor="ctr"/>
          <a:lstStyle/>
          <a:p>
            <a:endParaRPr lang="en-US" dirty="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18" tIns="45708" rIns="91418" bIns="4570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2" y="8916988"/>
            <a:ext cx="3078163" cy="469900"/>
          </a:xfrm>
          <a:prstGeom prst="rect">
            <a:avLst/>
          </a:prstGeom>
        </p:spPr>
        <p:txBody>
          <a:bodyPr vert="horz" lIns="91418" tIns="45708" rIns="91418" bIns="4570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7" y="8916988"/>
            <a:ext cx="3078163" cy="469900"/>
          </a:xfrm>
          <a:prstGeom prst="rect">
            <a:avLst/>
          </a:prstGeom>
        </p:spPr>
        <p:txBody>
          <a:bodyPr vert="horz" lIns="91418" tIns="45708" rIns="91418" bIns="45708" rtlCol="0" anchor="b"/>
          <a:lstStyle>
            <a:lvl1pPr algn="r">
              <a:defRPr sz="1200"/>
            </a:lvl1pPr>
          </a:lstStyle>
          <a:p>
            <a:fld id="{3A6FADD4-D090-E04B-AC48-8604D5F5444D}" type="slidenum">
              <a:rPr lang="en-US" smtClean="0"/>
              <a:pPr/>
              <a:t>‹#›</a:t>
            </a:fld>
            <a:endParaRPr lang="en-US" dirty="0"/>
          </a:p>
        </p:txBody>
      </p:sp>
    </p:spTree>
    <p:extLst>
      <p:ext uri="{BB962C8B-B14F-4D97-AF65-F5344CB8AC3E}">
        <p14:creationId xmlns:p14="http://schemas.microsoft.com/office/powerpoint/2010/main" val="7496652"/>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an eye on what’s coming short and long-term.</a:t>
            </a:r>
          </a:p>
        </p:txBody>
      </p:sp>
    </p:spTree>
    <p:extLst>
      <p:ext uri="{BB962C8B-B14F-4D97-AF65-F5344CB8AC3E}">
        <p14:creationId xmlns:p14="http://schemas.microsoft.com/office/powerpoint/2010/main" val="3317901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an eye on what’s coming short and long-term.</a:t>
            </a:r>
          </a:p>
        </p:txBody>
      </p:sp>
    </p:spTree>
    <p:extLst>
      <p:ext uri="{BB962C8B-B14F-4D97-AF65-F5344CB8AC3E}">
        <p14:creationId xmlns:p14="http://schemas.microsoft.com/office/powerpoint/2010/main" val="357203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1270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01007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70492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55073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ooter Placeholder 2">
            <a:extLst>
              <a:ext uri="{FF2B5EF4-FFF2-40B4-BE49-F238E27FC236}">
                <a16:creationId xmlns:a16="http://schemas.microsoft.com/office/drawing/2014/main" id="{374DFABB-FC51-7948-9622-428791F3F91A}"/>
              </a:ext>
            </a:extLst>
          </p:cNvPr>
          <p:cNvSpPr>
            <a:spLocks noGrp="1"/>
          </p:cNvSpPr>
          <p:nvPr>
            <p:ph type="ftr" sz="quarter" idx="3"/>
          </p:nvPr>
        </p:nvSpPr>
        <p:spPr>
          <a:xfrm>
            <a:off x="21336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a:t>
            </a:fld>
            <a:r>
              <a:rPr lang="en-US" dirty="0"/>
              <a:t> HVAC/HP ACTION GROUP | NOVEMBER 16, 2021</a:t>
            </a:r>
          </a:p>
        </p:txBody>
      </p:sp>
      <p:sp>
        <p:nvSpPr>
          <p:cNvPr id="3" name="Date Placeholder 3">
            <a:extLst>
              <a:ext uri="{FF2B5EF4-FFF2-40B4-BE49-F238E27FC236}">
                <a16:creationId xmlns:a16="http://schemas.microsoft.com/office/drawing/2014/main" id="{8383841F-8AB1-564A-9D83-5D83549BDDFF}"/>
              </a:ext>
            </a:extLst>
          </p:cNvPr>
          <p:cNvSpPr>
            <a:spLocks noGrp="1"/>
          </p:cNvSpPr>
          <p:nvPr>
            <p:ph type="dt" sz="half" idx="2"/>
          </p:nvPr>
        </p:nvSpPr>
        <p:spPr>
          <a:xfrm>
            <a:off x="5943600" y="6553200"/>
            <a:ext cx="3200400" cy="365125"/>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E6184A-D878-1540-A4E8-D1528FB57E51}"/>
              </a:ext>
            </a:extLst>
          </p:cNvPr>
          <p:cNvSpPr>
            <a:spLocks noGrp="1"/>
          </p:cNvSpPr>
          <p:nvPr>
            <p:ph type="dt" sz="half" idx="10"/>
          </p:nvPr>
        </p:nvSpPr>
        <p:spPr/>
        <p:txBody>
          <a:bodyPr/>
          <a:lstStyle/>
          <a:p>
            <a:fld id="{BD1CA370-105F-0C45-8B97-DFABAE4E9231}" type="datetimeFigureOut">
              <a:rPr lang="en-US" smtClean="0"/>
              <a:t>2/19/22</a:t>
            </a:fld>
            <a:endParaRPr lang="en-US"/>
          </a:p>
        </p:txBody>
      </p:sp>
      <p:sp>
        <p:nvSpPr>
          <p:cNvPr id="3" name="Footer Placeholder 2">
            <a:extLst>
              <a:ext uri="{FF2B5EF4-FFF2-40B4-BE49-F238E27FC236}">
                <a16:creationId xmlns:a16="http://schemas.microsoft.com/office/drawing/2014/main" id="{E07E1C1C-C730-6F46-9785-3A99EC0DD8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A7A90-F29E-7F4A-88A2-DA8DC4951FFB}"/>
              </a:ext>
            </a:extLst>
          </p:cNvPr>
          <p:cNvSpPr>
            <a:spLocks noGrp="1"/>
          </p:cNvSpPr>
          <p:nvPr>
            <p:ph type="sldNum" sz="quarter" idx="12"/>
          </p:nvPr>
        </p:nvSpPr>
        <p:spPr/>
        <p:txBody>
          <a:bodyPr/>
          <a:lstStyle/>
          <a:p>
            <a:fld id="{EA3C3EFF-9C0C-F542-8597-E7C7ABAD27AF}" type="slidenum">
              <a:rPr lang="en-US" smtClean="0"/>
              <a:t>‹#›</a:t>
            </a:fld>
            <a:endParaRPr lang="en-US"/>
          </a:p>
        </p:txBody>
      </p:sp>
    </p:spTree>
    <p:extLst>
      <p:ext uri="{BB962C8B-B14F-4D97-AF65-F5344CB8AC3E}">
        <p14:creationId xmlns:p14="http://schemas.microsoft.com/office/powerpoint/2010/main" val="1399331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1949-4DAF-1D47-A6FB-C2877ED619F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13AADC-1BEF-134F-92DA-4D7F4849D03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77D4DD-AC40-664C-A6C2-FB136DC782C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BBD6BF-D9F6-4743-813C-B4977718C7F5}"/>
              </a:ext>
            </a:extLst>
          </p:cNvPr>
          <p:cNvSpPr>
            <a:spLocks noGrp="1"/>
          </p:cNvSpPr>
          <p:nvPr>
            <p:ph type="dt" sz="half" idx="10"/>
          </p:nvPr>
        </p:nvSpPr>
        <p:spPr/>
        <p:txBody>
          <a:bodyPr/>
          <a:lstStyle/>
          <a:p>
            <a:fld id="{BD1CA370-105F-0C45-8B97-DFABAE4E9231}" type="datetimeFigureOut">
              <a:rPr lang="en-US" smtClean="0"/>
              <a:t>2/19/22</a:t>
            </a:fld>
            <a:endParaRPr lang="en-US"/>
          </a:p>
        </p:txBody>
      </p:sp>
      <p:sp>
        <p:nvSpPr>
          <p:cNvPr id="6" name="Footer Placeholder 5">
            <a:extLst>
              <a:ext uri="{FF2B5EF4-FFF2-40B4-BE49-F238E27FC236}">
                <a16:creationId xmlns:a16="http://schemas.microsoft.com/office/drawing/2014/main" id="{8094C19D-914D-A84F-9CA9-93E08BB97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F0E6A-502B-6547-B908-721F7D17E043}"/>
              </a:ext>
            </a:extLst>
          </p:cNvPr>
          <p:cNvSpPr>
            <a:spLocks noGrp="1"/>
          </p:cNvSpPr>
          <p:nvPr>
            <p:ph type="sldNum" sz="quarter" idx="12"/>
          </p:nvPr>
        </p:nvSpPr>
        <p:spPr/>
        <p:txBody>
          <a:bodyPr/>
          <a:lstStyle/>
          <a:p>
            <a:fld id="{EA3C3EFF-9C0C-F542-8597-E7C7ABAD27AF}" type="slidenum">
              <a:rPr lang="en-US" smtClean="0"/>
              <a:t>‹#›</a:t>
            </a:fld>
            <a:endParaRPr lang="en-US"/>
          </a:p>
        </p:txBody>
      </p:sp>
    </p:spTree>
    <p:extLst>
      <p:ext uri="{BB962C8B-B14F-4D97-AF65-F5344CB8AC3E}">
        <p14:creationId xmlns:p14="http://schemas.microsoft.com/office/powerpoint/2010/main" val="2328309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7B9FA-8495-1144-A074-CB28DE625AA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F55988-D314-B748-83C9-838EC43C39A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5D4EFB-5820-7747-A6E8-2840B4A651A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E9A76B-C1EC-BD49-A4B5-2F0011C591F6}"/>
              </a:ext>
            </a:extLst>
          </p:cNvPr>
          <p:cNvSpPr>
            <a:spLocks noGrp="1"/>
          </p:cNvSpPr>
          <p:nvPr>
            <p:ph type="dt" sz="half" idx="10"/>
          </p:nvPr>
        </p:nvSpPr>
        <p:spPr/>
        <p:txBody>
          <a:bodyPr/>
          <a:lstStyle/>
          <a:p>
            <a:fld id="{BD1CA370-105F-0C45-8B97-DFABAE4E9231}" type="datetimeFigureOut">
              <a:rPr lang="en-US" smtClean="0"/>
              <a:t>2/19/22</a:t>
            </a:fld>
            <a:endParaRPr lang="en-US"/>
          </a:p>
        </p:txBody>
      </p:sp>
      <p:sp>
        <p:nvSpPr>
          <p:cNvPr id="6" name="Footer Placeholder 5">
            <a:extLst>
              <a:ext uri="{FF2B5EF4-FFF2-40B4-BE49-F238E27FC236}">
                <a16:creationId xmlns:a16="http://schemas.microsoft.com/office/drawing/2014/main" id="{20DF6293-0364-9246-A2FF-AEB85AC713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086E17-818F-3242-951D-E3D1A9DD2D36}"/>
              </a:ext>
            </a:extLst>
          </p:cNvPr>
          <p:cNvSpPr>
            <a:spLocks noGrp="1"/>
          </p:cNvSpPr>
          <p:nvPr>
            <p:ph type="sldNum" sz="quarter" idx="12"/>
          </p:nvPr>
        </p:nvSpPr>
        <p:spPr/>
        <p:txBody>
          <a:bodyPr/>
          <a:lstStyle/>
          <a:p>
            <a:fld id="{EA3C3EFF-9C0C-F542-8597-E7C7ABAD27AF}" type="slidenum">
              <a:rPr lang="en-US" smtClean="0"/>
              <a:t>‹#›</a:t>
            </a:fld>
            <a:endParaRPr lang="en-US"/>
          </a:p>
        </p:txBody>
      </p:sp>
    </p:spTree>
    <p:extLst>
      <p:ext uri="{BB962C8B-B14F-4D97-AF65-F5344CB8AC3E}">
        <p14:creationId xmlns:p14="http://schemas.microsoft.com/office/powerpoint/2010/main" val="4082236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FBCF-F19D-6549-8E1F-DB71B25F0B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C2B533-C9D0-8343-AAC7-AC22008D8A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CED23-2F4D-1B44-B946-78DCA7EE336D}"/>
              </a:ext>
            </a:extLst>
          </p:cNvPr>
          <p:cNvSpPr>
            <a:spLocks noGrp="1"/>
          </p:cNvSpPr>
          <p:nvPr>
            <p:ph type="dt" sz="half" idx="10"/>
          </p:nvPr>
        </p:nvSpPr>
        <p:spPr/>
        <p:txBody>
          <a:bodyPr/>
          <a:lstStyle/>
          <a:p>
            <a:fld id="{BD1CA370-105F-0C45-8B97-DFABAE4E9231}" type="datetimeFigureOut">
              <a:rPr lang="en-US" smtClean="0"/>
              <a:t>2/19/22</a:t>
            </a:fld>
            <a:endParaRPr lang="en-US"/>
          </a:p>
        </p:txBody>
      </p:sp>
      <p:sp>
        <p:nvSpPr>
          <p:cNvPr id="5" name="Footer Placeholder 4">
            <a:extLst>
              <a:ext uri="{FF2B5EF4-FFF2-40B4-BE49-F238E27FC236}">
                <a16:creationId xmlns:a16="http://schemas.microsoft.com/office/drawing/2014/main" id="{4A2B5DB9-485C-3142-94A2-4D9A45E4C3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0A3F9-0EBC-B24F-A347-C3A1BE23EFE7}"/>
              </a:ext>
            </a:extLst>
          </p:cNvPr>
          <p:cNvSpPr>
            <a:spLocks noGrp="1"/>
          </p:cNvSpPr>
          <p:nvPr>
            <p:ph type="sldNum" sz="quarter" idx="12"/>
          </p:nvPr>
        </p:nvSpPr>
        <p:spPr/>
        <p:txBody>
          <a:bodyPr/>
          <a:lstStyle/>
          <a:p>
            <a:fld id="{EA3C3EFF-9C0C-F542-8597-E7C7ABAD27AF}" type="slidenum">
              <a:rPr lang="en-US" smtClean="0"/>
              <a:t>‹#›</a:t>
            </a:fld>
            <a:endParaRPr lang="en-US"/>
          </a:p>
        </p:txBody>
      </p:sp>
    </p:spTree>
    <p:extLst>
      <p:ext uri="{BB962C8B-B14F-4D97-AF65-F5344CB8AC3E}">
        <p14:creationId xmlns:p14="http://schemas.microsoft.com/office/powerpoint/2010/main" val="1382480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44ADDA-F337-A341-983E-623A9E78968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7397E1-B611-0648-B5E5-06D6F75AC150}"/>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85B6E5-011C-5B48-B592-A94F77F334AB}"/>
              </a:ext>
            </a:extLst>
          </p:cNvPr>
          <p:cNvSpPr>
            <a:spLocks noGrp="1"/>
          </p:cNvSpPr>
          <p:nvPr>
            <p:ph type="dt" sz="half" idx="10"/>
          </p:nvPr>
        </p:nvSpPr>
        <p:spPr/>
        <p:txBody>
          <a:bodyPr/>
          <a:lstStyle/>
          <a:p>
            <a:fld id="{BD1CA370-105F-0C45-8B97-DFABAE4E9231}" type="datetimeFigureOut">
              <a:rPr lang="en-US" smtClean="0"/>
              <a:t>2/19/22</a:t>
            </a:fld>
            <a:endParaRPr lang="en-US"/>
          </a:p>
        </p:txBody>
      </p:sp>
      <p:sp>
        <p:nvSpPr>
          <p:cNvPr id="5" name="Footer Placeholder 4">
            <a:extLst>
              <a:ext uri="{FF2B5EF4-FFF2-40B4-BE49-F238E27FC236}">
                <a16:creationId xmlns:a16="http://schemas.microsoft.com/office/drawing/2014/main" id="{FE29B649-7C77-5F4E-88AD-505D6BD984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5B153-666E-7345-8BEB-872EE3797D49}"/>
              </a:ext>
            </a:extLst>
          </p:cNvPr>
          <p:cNvSpPr>
            <a:spLocks noGrp="1"/>
          </p:cNvSpPr>
          <p:nvPr>
            <p:ph type="sldNum" sz="quarter" idx="12"/>
          </p:nvPr>
        </p:nvSpPr>
        <p:spPr/>
        <p:txBody>
          <a:bodyPr/>
          <a:lstStyle/>
          <a:p>
            <a:fld id="{EA3C3EFF-9C0C-F542-8597-E7C7ABAD27AF}" type="slidenum">
              <a:rPr lang="en-US" smtClean="0"/>
              <a:t>‹#›</a:t>
            </a:fld>
            <a:endParaRPr lang="en-US"/>
          </a:p>
        </p:txBody>
      </p:sp>
    </p:spTree>
    <p:extLst>
      <p:ext uri="{BB962C8B-B14F-4D97-AF65-F5344CB8AC3E}">
        <p14:creationId xmlns:p14="http://schemas.microsoft.com/office/powerpoint/2010/main" val="248820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Footer Placeholder 2">
            <a:extLst>
              <a:ext uri="{FF2B5EF4-FFF2-40B4-BE49-F238E27FC236}">
                <a16:creationId xmlns:a16="http://schemas.microsoft.com/office/drawing/2014/main" id="{171D7486-0D3A-EF4A-8BD3-9053266A4711}"/>
              </a:ext>
            </a:extLst>
          </p:cNvPr>
          <p:cNvSpPr>
            <a:spLocks noGrp="1"/>
          </p:cNvSpPr>
          <p:nvPr>
            <p:ph type="ftr" sz="quarter" idx="3"/>
          </p:nvPr>
        </p:nvSpPr>
        <p:spPr>
          <a:xfrm>
            <a:off x="2133600" y="6553201"/>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a:t>
            </a:fld>
            <a:r>
              <a:rPr lang="en-US" dirty="0"/>
              <a:t> HVAC/HP ACTION GROUP | NOVEMBER 16, 2021</a:t>
            </a:r>
          </a:p>
        </p:txBody>
      </p:sp>
      <p:sp>
        <p:nvSpPr>
          <p:cNvPr id="3" name="Date Placeholder 3">
            <a:extLst>
              <a:ext uri="{FF2B5EF4-FFF2-40B4-BE49-F238E27FC236}">
                <a16:creationId xmlns:a16="http://schemas.microsoft.com/office/drawing/2014/main" id="{8F6963F9-FBEB-5542-A4B1-700FC2EA0FE2}"/>
              </a:ext>
            </a:extLst>
          </p:cNvPr>
          <p:cNvSpPr>
            <a:spLocks noGrp="1"/>
          </p:cNvSpPr>
          <p:nvPr>
            <p:ph type="dt" sz="half" idx="2"/>
          </p:nvPr>
        </p:nvSpPr>
        <p:spPr>
          <a:xfrm>
            <a:off x="5943600" y="6553200"/>
            <a:ext cx="3200400" cy="365125"/>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F160B572-9124-4138-82DC-330289A86313}" type="datetimeFigureOut">
              <a:rPr lang="en-US"/>
              <a:pPr>
                <a:defRPr/>
              </a:pPr>
              <a:t>2/19/22</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a:xfrm>
            <a:off x="6553200" y="6356351"/>
            <a:ext cx="2133600" cy="365125"/>
          </a:xfrm>
        </p:spPr>
        <p:txBody>
          <a:bodyPr/>
          <a:lstStyle>
            <a:lvl1pPr>
              <a:defRPr sz="1800"/>
            </a:lvl1pPr>
          </a:lstStyle>
          <a:p>
            <a:pPr>
              <a:defRPr/>
            </a:pPr>
            <a:fld id="{B14111A8-2620-4B28-8119-BB7E783D8AC6}" type="slidenum">
              <a:rPr lang="en-US"/>
              <a:pPr>
                <a:defRPr/>
              </a:pPr>
              <a:t>‹#›</a:t>
            </a:fld>
            <a:endParaRPr lang="en-US" dirty="0"/>
          </a:p>
        </p:txBody>
      </p:sp>
    </p:spTree>
    <p:extLst>
      <p:ext uri="{BB962C8B-B14F-4D97-AF65-F5344CB8AC3E}">
        <p14:creationId xmlns:p14="http://schemas.microsoft.com/office/powerpoint/2010/main" val="362967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EDA94-EC71-6648-A784-861A8EA7CE6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CCF32D-D1EF-2C49-AA69-93FCAA3E63D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0C2C08-5781-3D4F-8795-AD084ACDAD58}"/>
              </a:ext>
            </a:extLst>
          </p:cNvPr>
          <p:cNvSpPr>
            <a:spLocks noGrp="1"/>
          </p:cNvSpPr>
          <p:nvPr>
            <p:ph type="dt" sz="half" idx="10"/>
          </p:nvPr>
        </p:nvSpPr>
        <p:spPr/>
        <p:txBody>
          <a:bodyPr/>
          <a:lstStyle/>
          <a:p>
            <a:fld id="{BD1CA370-105F-0C45-8B97-DFABAE4E9231}" type="datetimeFigureOut">
              <a:rPr lang="en-US" smtClean="0"/>
              <a:t>2/19/22</a:t>
            </a:fld>
            <a:endParaRPr lang="en-US"/>
          </a:p>
        </p:txBody>
      </p:sp>
      <p:sp>
        <p:nvSpPr>
          <p:cNvPr id="5" name="Footer Placeholder 4">
            <a:extLst>
              <a:ext uri="{FF2B5EF4-FFF2-40B4-BE49-F238E27FC236}">
                <a16:creationId xmlns:a16="http://schemas.microsoft.com/office/drawing/2014/main" id="{1EDCCF0D-7E6A-D94D-9A96-C297AD412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E8464-2BC6-8B4E-A2DE-F48293D151CD}"/>
              </a:ext>
            </a:extLst>
          </p:cNvPr>
          <p:cNvSpPr>
            <a:spLocks noGrp="1"/>
          </p:cNvSpPr>
          <p:nvPr>
            <p:ph type="sldNum" sz="quarter" idx="12"/>
          </p:nvPr>
        </p:nvSpPr>
        <p:spPr/>
        <p:txBody>
          <a:bodyPr/>
          <a:lstStyle/>
          <a:p>
            <a:fld id="{EA3C3EFF-9C0C-F542-8597-E7C7ABAD27AF}" type="slidenum">
              <a:rPr lang="en-US" smtClean="0"/>
              <a:t>‹#›</a:t>
            </a:fld>
            <a:endParaRPr lang="en-US"/>
          </a:p>
        </p:txBody>
      </p:sp>
    </p:spTree>
    <p:extLst>
      <p:ext uri="{BB962C8B-B14F-4D97-AF65-F5344CB8AC3E}">
        <p14:creationId xmlns:p14="http://schemas.microsoft.com/office/powerpoint/2010/main" val="290505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B57D7-C585-E04D-9959-6AC8139E3C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16863C-F232-3D45-84C1-E692C506A5A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D79882-687B-2241-855E-6028D95A543D}"/>
              </a:ext>
            </a:extLst>
          </p:cNvPr>
          <p:cNvSpPr>
            <a:spLocks noGrp="1"/>
          </p:cNvSpPr>
          <p:nvPr>
            <p:ph type="dt" sz="half" idx="10"/>
          </p:nvPr>
        </p:nvSpPr>
        <p:spPr/>
        <p:txBody>
          <a:bodyPr/>
          <a:lstStyle/>
          <a:p>
            <a:fld id="{BD1CA370-105F-0C45-8B97-DFABAE4E9231}" type="datetimeFigureOut">
              <a:rPr lang="en-US" smtClean="0"/>
              <a:t>2/19/22</a:t>
            </a:fld>
            <a:endParaRPr lang="en-US"/>
          </a:p>
        </p:txBody>
      </p:sp>
      <p:sp>
        <p:nvSpPr>
          <p:cNvPr id="5" name="Footer Placeholder 4">
            <a:extLst>
              <a:ext uri="{FF2B5EF4-FFF2-40B4-BE49-F238E27FC236}">
                <a16:creationId xmlns:a16="http://schemas.microsoft.com/office/drawing/2014/main" id="{00131231-98B0-F541-A0F0-44CB937BD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1EA6C7-32DC-0749-A14D-7F8FB110B214}"/>
              </a:ext>
            </a:extLst>
          </p:cNvPr>
          <p:cNvSpPr>
            <a:spLocks noGrp="1"/>
          </p:cNvSpPr>
          <p:nvPr>
            <p:ph type="sldNum" sz="quarter" idx="12"/>
          </p:nvPr>
        </p:nvSpPr>
        <p:spPr/>
        <p:txBody>
          <a:bodyPr/>
          <a:lstStyle/>
          <a:p>
            <a:fld id="{EA3C3EFF-9C0C-F542-8597-E7C7ABAD27AF}" type="slidenum">
              <a:rPr lang="en-US" smtClean="0"/>
              <a:t>‹#›</a:t>
            </a:fld>
            <a:endParaRPr lang="en-US"/>
          </a:p>
        </p:txBody>
      </p:sp>
    </p:spTree>
    <p:extLst>
      <p:ext uri="{BB962C8B-B14F-4D97-AF65-F5344CB8AC3E}">
        <p14:creationId xmlns:p14="http://schemas.microsoft.com/office/powerpoint/2010/main" val="265913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3960-1A54-FE4A-82A1-61992831652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185F89-E441-5F40-A322-D0F86CA31E1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CBA405-04B8-6F45-8BFD-6304269BF500}"/>
              </a:ext>
            </a:extLst>
          </p:cNvPr>
          <p:cNvSpPr>
            <a:spLocks noGrp="1"/>
          </p:cNvSpPr>
          <p:nvPr>
            <p:ph type="dt" sz="half" idx="10"/>
          </p:nvPr>
        </p:nvSpPr>
        <p:spPr/>
        <p:txBody>
          <a:bodyPr/>
          <a:lstStyle/>
          <a:p>
            <a:fld id="{BD1CA370-105F-0C45-8B97-DFABAE4E9231}" type="datetimeFigureOut">
              <a:rPr lang="en-US" smtClean="0"/>
              <a:t>2/19/22</a:t>
            </a:fld>
            <a:endParaRPr lang="en-US"/>
          </a:p>
        </p:txBody>
      </p:sp>
      <p:sp>
        <p:nvSpPr>
          <p:cNvPr id="5" name="Footer Placeholder 4">
            <a:extLst>
              <a:ext uri="{FF2B5EF4-FFF2-40B4-BE49-F238E27FC236}">
                <a16:creationId xmlns:a16="http://schemas.microsoft.com/office/drawing/2014/main" id="{0B0813E1-74C1-784F-94AE-EEC13A774C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212AD0-D902-F046-B2FC-4AE92D949821}"/>
              </a:ext>
            </a:extLst>
          </p:cNvPr>
          <p:cNvSpPr>
            <a:spLocks noGrp="1"/>
          </p:cNvSpPr>
          <p:nvPr>
            <p:ph type="sldNum" sz="quarter" idx="12"/>
          </p:nvPr>
        </p:nvSpPr>
        <p:spPr/>
        <p:txBody>
          <a:bodyPr/>
          <a:lstStyle/>
          <a:p>
            <a:fld id="{EA3C3EFF-9C0C-F542-8597-E7C7ABAD27AF}" type="slidenum">
              <a:rPr lang="en-US" smtClean="0"/>
              <a:t>‹#›</a:t>
            </a:fld>
            <a:endParaRPr lang="en-US"/>
          </a:p>
        </p:txBody>
      </p:sp>
    </p:spTree>
    <p:extLst>
      <p:ext uri="{BB962C8B-B14F-4D97-AF65-F5344CB8AC3E}">
        <p14:creationId xmlns:p14="http://schemas.microsoft.com/office/powerpoint/2010/main" val="3842310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BAF2E-51DB-E345-9518-AA24E38B1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D1B2F8-24AC-7644-BB1D-0ABC0374B306}"/>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928722-41B7-304C-A12C-22DE86498CB7}"/>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870DD2-A423-3144-868C-B303A1CED3A8}"/>
              </a:ext>
            </a:extLst>
          </p:cNvPr>
          <p:cNvSpPr>
            <a:spLocks noGrp="1"/>
          </p:cNvSpPr>
          <p:nvPr>
            <p:ph type="dt" sz="half" idx="10"/>
          </p:nvPr>
        </p:nvSpPr>
        <p:spPr/>
        <p:txBody>
          <a:bodyPr/>
          <a:lstStyle/>
          <a:p>
            <a:fld id="{BD1CA370-105F-0C45-8B97-DFABAE4E9231}" type="datetimeFigureOut">
              <a:rPr lang="en-US" smtClean="0"/>
              <a:t>2/19/22</a:t>
            </a:fld>
            <a:endParaRPr lang="en-US"/>
          </a:p>
        </p:txBody>
      </p:sp>
      <p:sp>
        <p:nvSpPr>
          <p:cNvPr id="6" name="Footer Placeholder 5">
            <a:extLst>
              <a:ext uri="{FF2B5EF4-FFF2-40B4-BE49-F238E27FC236}">
                <a16:creationId xmlns:a16="http://schemas.microsoft.com/office/drawing/2014/main" id="{A7EBDFDE-A1BA-E242-A529-5621E12C15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840501-B56C-7B4C-96FA-B1F224E34F25}"/>
              </a:ext>
            </a:extLst>
          </p:cNvPr>
          <p:cNvSpPr>
            <a:spLocks noGrp="1"/>
          </p:cNvSpPr>
          <p:nvPr>
            <p:ph type="sldNum" sz="quarter" idx="12"/>
          </p:nvPr>
        </p:nvSpPr>
        <p:spPr/>
        <p:txBody>
          <a:bodyPr/>
          <a:lstStyle/>
          <a:p>
            <a:fld id="{EA3C3EFF-9C0C-F542-8597-E7C7ABAD27AF}" type="slidenum">
              <a:rPr lang="en-US" smtClean="0"/>
              <a:t>‹#›</a:t>
            </a:fld>
            <a:endParaRPr lang="en-US"/>
          </a:p>
        </p:txBody>
      </p:sp>
    </p:spTree>
    <p:extLst>
      <p:ext uri="{BB962C8B-B14F-4D97-AF65-F5344CB8AC3E}">
        <p14:creationId xmlns:p14="http://schemas.microsoft.com/office/powerpoint/2010/main" val="16275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9D352-F28C-4B41-8D32-644DF25A742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4F5BAA-3F91-0B4D-8871-B205CB069A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E42D33-9FA0-CA4F-AEA8-77B2724882E4}"/>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482C7A-1CFD-064C-B0CC-41478DF6BEB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E02A5F-46B0-B240-987A-AB7D8944B660}"/>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6F6695-ACD3-E84A-8444-B120B63F519F}"/>
              </a:ext>
            </a:extLst>
          </p:cNvPr>
          <p:cNvSpPr>
            <a:spLocks noGrp="1"/>
          </p:cNvSpPr>
          <p:nvPr>
            <p:ph type="dt" sz="half" idx="10"/>
          </p:nvPr>
        </p:nvSpPr>
        <p:spPr/>
        <p:txBody>
          <a:bodyPr/>
          <a:lstStyle/>
          <a:p>
            <a:fld id="{BD1CA370-105F-0C45-8B97-DFABAE4E9231}" type="datetimeFigureOut">
              <a:rPr lang="en-US" smtClean="0"/>
              <a:t>2/19/22</a:t>
            </a:fld>
            <a:endParaRPr lang="en-US"/>
          </a:p>
        </p:txBody>
      </p:sp>
      <p:sp>
        <p:nvSpPr>
          <p:cNvPr id="8" name="Footer Placeholder 7">
            <a:extLst>
              <a:ext uri="{FF2B5EF4-FFF2-40B4-BE49-F238E27FC236}">
                <a16:creationId xmlns:a16="http://schemas.microsoft.com/office/drawing/2014/main" id="{A58EFA12-FC45-814B-A045-9DCE7E5F39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BFA7E6-E757-9248-BE7B-A949FF65DC7A}"/>
              </a:ext>
            </a:extLst>
          </p:cNvPr>
          <p:cNvSpPr>
            <a:spLocks noGrp="1"/>
          </p:cNvSpPr>
          <p:nvPr>
            <p:ph type="sldNum" sz="quarter" idx="12"/>
          </p:nvPr>
        </p:nvSpPr>
        <p:spPr/>
        <p:txBody>
          <a:bodyPr/>
          <a:lstStyle/>
          <a:p>
            <a:fld id="{EA3C3EFF-9C0C-F542-8597-E7C7ABAD27AF}" type="slidenum">
              <a:rPr lang="en-US" smtClean="0"/>
              <a:t>‹#›</a:t>
            </a:fld>
            <a:endParaRPr lang="en-US"/>
          </a:p>
        </p:txBody>
      </p:sp>
    </p:spTree>
    <p:extLst>
      <p:ext uri="{BB962C8B-B14F-4D97-AF65-F5344CB8AC3E}">
        <p14:creationId xmlns:p14="http://schemas.microsoft.com/office/powerpoint/2010/main" val="118946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10CF5-A61B-D342-B723-791EE6BCA9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B58BFA-A955-C84B-B90B-3CAF9638371B}"/>
              </a:ext>
            </a:extLst>
          </p:cNvPr>
          <p:cNvSpPr>
            <a:spLocks noGrp="1"/>
          </p:cNvSpPr>
          <p:nvPr>
            <p:ph type="dt" sz="half" idx="10"/>
          </p:nvPr>
        </p:nvSpPr>
        <p:spPr/>
        <p:txBody>
          <a:bodyPr/>
          <a:lstStyle/>
          <a:p>
            <a:fld id="{BD1CA370-105F-0C45-8B97-DFABAE4E9231}" type="datetimeFigureOut">
              <a:rPr lang="en-US" smtClean="0"/>
              <a:t>2/19/22</a:t>
            </a:fld>
            <a:endParaRPr lang="en-US"/>
          </a:p>
        </p:txBody>
      </p:sp>
      <p:sp>
        <p:nvSpPr>
          <p:cNvPr id="4" name="Footer Placeholder 3">
            <a:extLst>
              <a:ext uri="{FF2B5EF4-FFF2-40B4-BE49-F238E27FC236}">
                <a16:creationId xmlns:a16="http://schemas.microsoft.com/office/drawing/2014/main" id="{B2E9047F-607D-1A43-ACA0-504FFFA73B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373D9C-4014-9548-95A6-E6E200C68F1E}"/>
              </a:ext>
            </a:extLst>
          </p:cNvPr>
          <p:cNvSpPr>
            <a:spLocks noGrp="1"/>
          </p:cNvSpPr>
          <p:nvPr>
            <p:ph type="sldNum" sz="quarter" idx="12"/>
          </p:nvPr>
        </p:nvSpPr>
        <p:spPr/>
        <p:txBody>
          <a:bodyPr/>
          <a:lstStyle/>
          <a:p>
            <a:fld id="{EA3C3EFF-9C0C-F542-8597-E7C7ABAD27AF}" type="slidenum">
              <a:rPr lang="en-US" smtClean="0"/>
              <a:t>‹#›</a:t>
            </a:fld>
            <a:endParaRPr lang="en-US"/>
          </a:p>
        </p:txBody>
      </p:sp>
    </p:spTree>
    <p:extLst>
      <p:ext uri="{BB962C8B-B14F-4D97-AF65-F5344CB8AC3E}">
        <p14:creationId xmlns:p14="http://schemas.microsoft.com/office/powerpoint/2010/main" val="2360280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82B66A83-092E-834F-938C-C08FCCD76C13}"/>
              </a:ext>
            </a:extLst>
          </p:cNvPr>
          <p:cNvSpPr>
            <a:spLocks noGrp="1"/>
          </p:cNvSpPr>
          <p:nvPr>
            <p:ph type="ftr" sz="quarter" idx="3"/>
          </p:nvPr>
        </p:nvSpPr>
        <p:spPr>
          <a:xfrm>
            <a:off x="2133600" y="6553201"/>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a:t>
            </a:fld>
            <a:r>
              <a:rPr lang="en-US" dirty="0"/>
              <a:t> HVAC/HP ACTION GROUP | NOVEMBER 16, 2021</a:t>
            </a:r>
          </a:p>
        </p:txBody>
      </p:sp>
      <p:pic>
        <p:nvPicPr>
          <p:cNvPr id="3" name="Picture 2">
            <a:extLst>
              <a:ext uri="{FF2B5EF4-FFF2-40B4-BE49-F238E27FC236}">
                <a16:creationId xmlns:a16="http://schemas.microsoft.com/office/drawing/2014/main" id="{364BB8B9-F248-2640-8857-9DB9208CB9A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1663065" cy="6858000"/>
          </a:xfrm>
          <a:prstGeom prst="rect">
            <a:avLst/>
          </a:prstGeom>
        </p:spPr>
      </p:pic>
      <p:sp>
        <p:nvSpPr>
          <p:cNvPr id="6" name="Date Placeholder 3">
            <a:extLst>
              <a:ext uri="{FF2B5EF4-FFF2-40B4-BE49-F238E27FC236}">
                <a16:creationId xmlns:a16="http://schemas.microsoft.com/office/drawing/2014/main" id="{C975DE12-D3CA-1142-B555-2EF181C86574}"/>
              </a:ext>
            </a:extLst>
          </p:cNvPr>
          <p:cNvSpPr>
            <a:spLocks noGrp="1"/>
          </p:cNvSpPr>
          <p:nvPr>
            <p:ph type="dt" sz="half" idx="2"/>
          </p:nvPr>
        </p:nvSpPr>
        <p:spPr>
          <a:xfrm>
            <a:off x="5943600" y="6553200"/>
            <a:ext cx="3200400" cy="365125"/>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703" r:id="rId3"/>
  </p:sldLayoutIdLst>
  <p:txStyles>
    <p:titleStyle>
      <a:lvl1pPr algn="ctr" rtl="0" fontAlgn="base">
        <a:spcBef>
          <a:spcPct val="0"/>
        </a:spcBef>
        <a:spcAft>
          <a:spcPct val="0"/>
        </a:spcAft>
        <a:defRPr sz="4400" kern="1200">
          <a:solidFill>
            <a:schemeClr val="tx1"/>
          </a:solidFill>
          <a:latin typeface="Century Gothic"/>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Century Gothic"/>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Century Gothic"/>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Century Gothic"/>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Century Gothic"/>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Century Gothic"/>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317748-28FF-4743-8890-B515032AEA2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70C559-66B0-9B47-9072-ED66B05CE9C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511D7-6B0F-2C42-BE66-50CD8C7CBA9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CA370-105F-0C45-8B97-DFABAE4E9231}" type="datetimeFigureOut">
              <a:rPr lang="en-US" smtClean="0"/>
              <a:t>2/19/22</a:t>
            </a:fld>
            <a:endParaRPr lang="en-US"/>
          </a:p>
        </p:txBody>
      </p:sp>
      <p:sp>
        <p:nvSpPr>
          <p:cNvPr id="5" name="Footer Placeholder 4">
            <a:extLst>
              <a:ext uri="{FF2B5EF4-FFF2-40B4-BE49-F238E27FC236}">
                <a16:creationId xmlns:a16="http://schemas.microsoft.com/office/drawing/2014/main" id="{9064A99D-3EB3-984F-9045-22D1E1499B5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2D2FC3-F4DE-D442-A60B-A2E35748A07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3C3EFF-9C0C-F542-8597-E7C7ABAD27AF}" type="slidenum">
              <a:rPr lang="en-US" smtClean="0"/>
              <a:t>‹#›</a:t>
            </a:fld>
            <a:endParaRPr lang="en-US"/>
          </a:p>
        </p:txBody>
      </p:sp>
    </p:spTree>
    <p:extLst>
      <p:ext uri="{BB962C8B-B14F-4D97-AF65-F5344CB8AC3E}">
        <p14:creationId xmlns:p14="http://schemas.microsoft.com/office/powerpoint/2010/main" val="130448198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hockeystickprinciples.com/resources/research-study/" TargetMode="External"/><Relationship Id="rId1" Type="http://schemas.openxmlformats.org/officeDocument/2006/relationships/slideLayout" Target="../slideLayouts/slideLayout10.xml"/><Relationship Id="rId5" Type="http://schemas.openxmlformats.org/officeDocument/2006/relationships/image" Target="../media/image6.emf"/><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ebco.org/hvac-hp-action-grou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50FD64-BB8C-8848-A1FF-040482EFD3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01222" y="1489303"/>
            <a:ext cx="3598756" cy="1799378"/>
          </a:xfrm>
          <a:prstGeom prst="rect">
            <a:avLst/>
          </a:prstGeom>
        </p:spPr>
      </p:pic>
      <p:sp>
        <p:nvSpPr>
          <p:cNvPr id="3" name="Rectangle 3">
            <a:extLst>
              <a:ext uri="{FF2B5EF4-FFF2-40B4-BE49-F238E27FC236}">
                <a16:creationId xmlns:a16="http://schemas.microsoft.com/office/drawing/2014/main" id="{E15CBCDA-0587-B345-9F92-86C4BA5AF23B}"/>
              </a:ext>
            </a:extLst>
          </p:cNvPr>
          <p:cNvSpPr>
            <a:spLocks noChangeArrowheads="1"/>
          </p:cNvSpPr>
          <p:nvPr/>
        </p:nvSpPr>
        <p:spPr bwMode="auto">
          <a:xfrm>
            <a:off x="2590800" y="5791542"/>
            <a:ext cx="480650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53A31B"/>
                </a:solidFill>
                <a:effectLst/>
                <a:latin typeface="Arial" panose="020B0604020202020204" pitchFamily="34" charset="0"/>
                <a:ea typeface="Times New Roman" panose="02020603050405020304" pitchFamily="18" charset="0"/>
                <a:cs typeface="Arial" panose="020B0604020202020204" pitchFamily="34" charset="0"/>
              </a:rPr>
              <a:t>Mobilizing the HVAC/HP Supply Chain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53A31B"/>
                </a:solidFill>
                <a:effectLst/>
                <a:latin typeface="Arial" panose="020B0604020202020204" pitchFamily="34" charset="0"/>
                <a:ea typeface="Times New Roman" panose="02020603050405020304" pitchFamily="18" charset="0"/>
                <a:cs typeface="Arial" panose="020B0604020202020204" pitchFamily="34" charset="0"/>
              </a:rPr>
              <a:t> Together by 2030</a:t>
            </a:r>
          </a:p>
        </p:txBody>
      </p:sp>
      <p:sp>
        <p:nvSpPr>
          <p:cNvPr id="4" name="TextBox 3">
            <a:extLst>
              <a:ext uri="{FF2B5EF4-FFF2-40B4-BE49-F238E27FC236}">
                <a16:creationId xmlns:a16="http://schemas.microsoft.com/office/drawing/2014/main" id="{05898BA0-4400-2B4B-8C13-93402A8CC21F}"/>
              </a:ext>
            </a:extLst>
          </p:cNvPr>
          <p:cNvSpPr txBox="1"/>
          <p:nvPr/>
        </p:nvSpPr>
        <p:spPr>
          <a:xfrm>
            <a:off x="1295400" y="3863063"/>
            <a:ext cx="7214451" cy="1261884"/>
          </a:xfrm>
          <a:prstGeom prst="rect">
            <a:avLst/>
          </a:prstGeom>
          <a:noFill/>
        </p:spPr>
        <p:txBody>
          <a:bodyPr wrap="square">
            <a:spAutoFit/>
          </a:bodyPr>
          <a:lstStyle/>
          <a:p>
            <a:pPr algn="ctr"/>
            <a:r>
              <a:rPr kumimoji="0" lang="en-US" altLang="en-US" sz="2400" b="1" i="0" u="none" strike="noStrike" cap="none" normalizeH="0" baseline="0" dirty="0">
                <a:ln>
                  <a:noFill/>
                </a:ln>
                <a:solidFill>
                  <a:srgbClr val="0021A1"/>
                </a:solidFill>
                <a:effectLst/>
                <a:latin typeface="Arial" panose="020B0604020202020204" pitchFamily="34" charset="0"/>
                <a:ea typeface="Times New Roman" panose="02020603050405020304" pitchFamily="18" charset="0"/>
                <a:cs typeface="Arial" panose="020B0604020202020204" pitchFamily="34" charset="0"/>
              </a:rPr>
              <a:t>CONTRACTORS / DEALERS</a:t>
            </a:r>
          </a:p>
          <a:p>
            <a:pPr algn="ctr"/>
            <a:r>
              <a:rPr kumimoji="0" lang="en-US" altLang="en-US" sz="2400" b="1" i="0" u="none" strike="noStrike" cap="none" normalizeH="0" baseline="0" dirty="0">
                <a:ln>
                  <a:noFill/>
                </a:ln>
                <a:solidFill>
                  <a:srgbClr val="0021A1"/>
                </a:solidFill>
                <a:effectLst/>
                <a:latin typeface="Arial" panose="020B0604020202020204" pitchFamily="34" charset="0"/>
                <a:ea typeface="Times New Roman" panose="02020603050405020304" pitchFamily="18" charset="0"/>
                <a:cs typeface="Arial" panose="020B0604020202020204" pitchFamily="34" charset="0"/>
              </a:rPr>
              <a:t>3</a:t>
            </a:r>
            <a:r>
              <a:rPr kumimoji="0" lang="en-US" altLang="en-US" sz="2400" b="1" i="0" u="none" strike="noStrike" cap="none" normalizeH="0" baseline="30000" dirty="0">
                <a:ln>
                  <a:noFill/>
                </a:ln>
                <a:solidFill>
                  <a:srgbClr val="0021A1"/>
                </a:solidFill>
                <a:effectLst/>
                <a:latin typeface="Arial" panose="020B0604020202020204" pitchFamily="34" charset="0"/>
                <a:ea typeface="Times New Roman" panose="02020603050405020304" pitchFamily="18" charset="0"/>
                <a:cs typeface="Arial" panose="020B0604020202020204" pitchFamily="34" charset="0"/>
              </a:rPr>
              <a:t>rd</a:t>
            </a:r>
            <a:r>
              <a:rPr lang="en-US" altLang="en-US" sz="2400" b="1" dirty="0">
                <a:solidFill>
                  <a:srgbClr val="0021A1"/>
                </a:solidFill>
                <a:latin typeface="Arial" panose="020B0604020202020204" pitchFamily="34" charset="0"/>
                <a:ea typeface="Times New Roman" panose="02020603050405020304" pitchFamily="18" charset="0"/>
                <a:cs typeface="Arial" panose="020B0604020202020204" pitchFamily="34" charset="0"/>
              </a:rPr>
              <a:t> </a:t>
            </a:r>
            <a:r>
              <a:rPr kumimoji="0" lang="en-US" altLang="en-US" sz="2200" b="1" i="0" u="none" strike="noStrike" cap="none" normalizeH="0" baseline="0" dirty="0">
                <a:ln>
                  <a:noFill/>
                </a:ln>
                <a:solidFill>
                  <a:srgbClr val="0021A1"/>
                </a:solidFill>
                <a:effectLst/>
                <a:latin typeface="Arial" panose="020B0604020202020204" pitchFamily="34" charset="0"/>
                <a:ea typeface="Times New Roman" panose="02020603050405020304" pitchFamily="18" charset="0"/>
                <a:cs typeface="Arial" panose="020B0604020202020204" pitchFamily="34" charset="0"/>
              </a:rPr>
              <a:t>MEETING </a:t>
            </a:r>
          </a:p>
          <a:p>
            <a:pPr algn="ctr"/>
            <a:r>
              <a:rPr kumimoji="0" lang="en-US" altLang="en-US" sz="2200" b="1" i="0" u="none" strike="noStrike" cap="none" normalizeH="0" baseline="0" dirty="0">
                <a:ln>
                  <a:noFill/>
                </a:ln>
                <a:solidFill>
                  <a:srgbClr val="0021A1"/>
                </a:solidFill>
                <a:effectLst/>
                <a:latin typeface="Arial" panose="020B0604020202020204" pitchFamily="34" charset="0"/>
                <a:ea typeface="Times New Roman" panose="02020603050405020304" pitchFamily="18" charset="0"/>
                <a:cs typeface="Arial" panose="020B0604020202020204" pitchFamily="34" charset="0"/>
              </a:rPr>
              <a:t>| February 17, 2022 | 3-4pm</a:t>
            </a:r>
          </a:p>
          <a:p>
            <a:pPr algn="ctr"/>
            <a:endParaRPr kumimoji="0" lang="en-US" altLang="en-US" sz="600" b="1" i="0" u="none" strike="noStrike" cap="none" normalizeH="0" baseline="0" dirty="0">
              <a:ln>
                <a:noFill/>
              </a:ln>
              <a:solidFill>
                <a:srgbClr val="0021A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Footer Placeholder 2">
            <a:extLst>
              <a:ext uri="{FF2B5EF4-FFF2-40B4-BE49-F238E27FC236}">
                <a16:creationId xmlns:a16="http://schemas.microsoft.com/office/drawing/2014/main" id="{DB8A0D45-9105-5441-8948-03231F1ED4F4}"/>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1</a:t>
            </a:fld>
            <a:r>
              <a:rPr lang="en-US" dirty="0"/>
              <a:t>  |   HVAC/HP ACTION GROUP   |   DECEMBER 14, 2021</a:t>
            </a:r>
          </a:p>
        </p:txBody>
      </p:sp>
      <p:sp>
        <p:nvSpPr>
          <p:cNvPr id="6" name="Date Placeholder 3">
            <a:extLst>
              <a:ext uri="{FF2B5EF4-FFF2-40B4-BE49-F238E27FC236}">
                <a16:creationId xmlns:a16="http://schemas.microsoft.com/office/drawing/2014/main" id="{EF2411D3-EEA4-154C-ABB9-5266027FB8C6}"/>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b="1" dirty="0">
                <a:solidFill>
                  <a:srgbClr val="2D67A0"/>
                </a:solidFill>
              </a:rPr>
              <a:t>advocacy </a:t>
            </a:r>
            <a:r>
              <a:rPr lang="en-US" b="1" dirty="0"/>
              <a:t>• </a:t>
            </a:r>
            <a:r>
              <a:rPr lang="en-US" b="1" dirty="0">
                <a:solidFill>
                  <a:srgbClr val="2D67A0"/>
                </a:solidFill>
              </a:rPr>
              <a:t>influence</a:t>
            </a:r>
            <a:r>
              <a:rPr lang="en-US" b="1" dirty="0"/>
              <a:t> • </a:t>
            </a:r>
            <a:r>
              <a:rPr lang="en-US" b="1" dirty="0">
                <a:solidFill>
                  <a:srgbClr val="2D67A0"/>
                </a:solidFill>
              </a:rPr>
              <a:t>news</a:t>
            </a:r>
          </a:p>
        </p:txBody>
      </p:sp>
    </p:spTree>
    <p:extLst>
      <p:ext uri="{BB962C8B-B14F-4D97-AF65-F5344CB8AC3E}">
        <p14:creationId xmlns:p14="http://schemas.microsoft.com/office/powerpoint/2010/main" val="2813227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790027-B6A7-FD40-9CE3-90751D67946E}"/>
              </a:ext>
            </a:extLst>
          </p:cNvPr>
          <p:cNvSpPr txBox="1"/>
          <p:nvPr/>
        </p:nvSpPr>
        <p:spPr>
          <a:xfrm>
            <a:off x="1447800" y="1524000"/>
            <a:ext cx="6705600" cy="1882567"/>
          </a:xfrm>
          <a:prstGeom prst="rect">
            <a:avLst/>
          </a:prstGeom>
          <a:noFill/>
        </p:spPr>
        <p:txBody>
          <a:bodyPr wrap="square">
            <a:spAutoFit/>
          </a:bodyPr>
          <a:lstStyle/>
          <a:p>
            <a:pPr marL="0" marR="0" algn="ctr">
              <a:spcBef>
                <a:spcPts val="1000"/>
              </a:spcBef>
              <a:spcAft>
                <a:spcPts val="0"/>
              </a:spcAft>
            </a:pPr>
            <a:r>
              <a:rPr lang="en-US" sz="3600" b="1" dirty="0">
                <a:solidFill>
                  <a:srgbClr val="002060"/>
                </a:solidFill>
                <a:effectLst/>
                <a:latin typeface="+mj-lt"/>
                <a:ea typeface="Times New Roman" panose="02020603050405020304" pitchFamily="18" charset="0"/>
              </a:rPr>
              <a:t>Distributors</a:t>
            </a:r>
            <a:br>
              <a:rPr lang="en-US" sz="3600" b="1" dirty="0">
                <a:solidFill>
                  <a:srgbClr val="002060"/>
                </a:solidFill>
                <a:effectLst/>
                <a:latin typeface="+mj-lt"/>
                <a:ea typeface="Times New Roman" panose="02020603050405020304" pitchFamily="18" charset="0"/>
              </a:rPr>
            </a:br>
            <a:r>
              <a:rPr lang="en-US" sz="3600" b="1" dirty="0">
                <a:solidFill>
                  <a:srgbClr val="002060"/>
                </a:solidFill>
                <a:effectLst/>
                <a:latin typeface="+mj-lt"/>
                <a:ea typeface="Times New Roman" panose="02020603050405020304" pitchFamily="18" charset="0"/>
              </a:rPr>
              <a:t>&amp; Manufacturers</a:t>
            </a:r>
          </a:p>
          <a:p>
            <a:pPr marL="0" marR="0" algn="ctr">
              <a:spcBef>
                <a:spcPts val="1000"/>
              </a:spcBef>
              <a:spcAft>
                <a:spcPts val="0"/>
              </a:spcAft>
            </a:pPr>
            <a:r>
              <a:rPr lang="en-US" sz="3600" b="1" dirty="0">
                <a:solidFill>
                  <a:srgbClr val="002060"/>
                </a:solidFill>
                <a:latin typeface="+mj-lt"/>
                <a:ea typeface="Times New Roman" panose="02020603050405020304" pitchFamily="18" charset="0"/>
              </a:rPr>
              <a:t>AGENDA</a:t>
            </a:r>
            <a:endParaRPr lang="en-US" sz="3000" b="1" dirty="0">
              <a:solidFill>
                <a:srgbClr val="002060"/>
              </a:solidFill>
              <a:effectLst/>
              <a:latin typeface="+mj-lt"/>
              <a:ea typeface="Times New Roman" panose="02020603050405020304" pitchFamily="18" charset="0"/>
            </a:endParaRPr>
          </a:p>
        </p:txBody>
      </p:sp>
      <p:sp>
        <p:nvSpPr>
          <p:cNvPr id="4" name="Footer Placeholder 2">
            <a:extLst>
              <a:ext uri="{FF2B5EF4-FFF2-40B4-BE49-F238E27FC236}">
                <a16:creationId xmlns:a16="http://schemas.microsoft.com/office/drawing/2014/main" id="{2E4E8780-CC89-834F-9837-300FA198FDD7}"/>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10</a:t>
            </a:fld>
            <a:r>
              <a:rPr lang="en-US" dirty="0"/>
              <a:t>  |   HVAC/HP ACTION GROUP   |   NOVEMBER 16, 2021</a:t>
            </a:r>
          </a:p>
        </p:txBody>
      </p:sp>
      <p:sp>
        <p:nvSpPr>
          <p:cNvPr id="5" name="Date Placeholder 3">
            <a:extLst>
              <a:ext uri="{FF2B5EF4-FFF2-40B4-BE49-F238E27FC236}">
                <a16:creationId xmlns:a16="http://schemas.microsoft.com/office/drawing/2014/main" id="{6CF4088E-9B11-304D-B84A-EEA8A8885F1B}"/>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extLst>
      <p:ext uri="{BB962C8B-B14F-4D97-AF65-F5344CB8AC3E}">
        <p14:creationId xmlns:p14="http://schemas.microsoft.com/office/powerpoint/2010/main" val="2501475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443DB9-81B8-CF4F-B949-B192BB649431}"/>
              </a:ext>
            </a:extLst>
          </p:cNvPr>
          <p:cNvSpPr txBox="1"/>
          <p:nvPr/>
        </p:nvSpPr>
        <p:spPr>
          <a:xfrm>
            <a:off x="707913" y="2601315"/>
            <a:ext cx="7709228" cy="834203"/>
          </a:xfrm>
          <a:prstGeom prst="rect">
            <a:avLst/>
          </a:prstGeom>
          <a:noFill/>
        </p:spPr>
        <p:txBody>
          <a:bodyPr wrap="square" rtlCol="0">
            <a:spAutoFit/>
          </a:bodyPr>
          <a:lstStyle/>
          <a:p>
            <a:pPr marL="342900" indent="-342900">
              <a:spcBef>
                <a:spcPts val="0"/>
              </a:spcBef>
              <a:spcAft>
                <a:spcPts val="0"/>
              </a:spcAft>
              <a:buFont typeface="Arial" panose="020B0604020202020204" pitchFamily="34" charset="0"/>
              <a:buChar char="•"/>
              <a:tabLst>
                <a:tab pos="228600" algn="l"/>
                <a:tab pos="514350" algn="l"/>
              </a:tabLst>
            </a:pPr>
            <a:endParaRPr lang="en-US" sz="2400" b="1" dirty="0">
              <a:solidFill>
                <a:srgbClr val="002064"/>
              </a:solidFill>
              <a:effectLst/>
              <a:latin typeface="Calibri" panose="020F0502020204030204" pitchFamily="34" charset="0"/>
              <a:ea typeface="Calibri" panose="020F0502020204030204" pitchFamily="34" charset="0"/>
            </a:endParaRPr>
          </a:p>
          <a:p>
            <a:pPr marL="1200150" lvl="2" indent="-285750">
              <a:lnSpc>
                <a:spcPct val="150000"/>
              </a:lnSpc>
              <a:buFont typeface="Arial" panose="020B0604020202020204" pitchFamily="34" charset="0"/>
              <a:buChar char="•"/>
            </a:pPr>
            <a:endParaRPr lang="en-US" dirty="0">
              <a:solidFill>
                <a:schemeClr val="accent1">
                  <a:lumMod val="75000"/>
                </a:schemeClr>
              </a:solidFill>
              <a:latin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C35CFF05-FD08-422C-8246-39F1A198B7E7}"/>
              </a:ext>
            </a:extLst>
          </p:cNvPr>
          <p:cNvPicPr>
            <a:picLocks noChangeAspect="1"/>
          </p:cNvPicPr>
          <p:nvPr/>
        </p:nvPicPr>
        <p:blipFill>
          <a:blip r:embed="rId3"/>
          <a:stretch>
            <a:fillRect/>
          </a:stretch>
        </p:blipFill>
        <p:spPr>
          <a:xfrm>
            <a:off x="609600" y="1546860"/>
            <a:ext cx="7162800" cy="152400"/>
          </a:xfrm>
          <a:prstGeom prst="rect">
            <a:avLst/>
          </a:prstGeom>
        </p:spPr>
      </p:pic>
      <p:sp>
        <p:nvSpPr>
          <p:cNvPr id="4" name="TextBox 3">
            <a:extLst>
              <a:ext uri="{FF2B5EF4-FFF2-40B4-BE49-F238E27FC236}">
                <a16:creationId xmlns:a16="http://schemas.microsoft.com/office/drawing/2014/main" id="{D301FBB7-7704-4E72-8027-DA09EF7D44A1}"/>
              </a:ext>
            </a:extLst>
          </p:cNvPr>
          <p:cNvSpPr txBox="1"/>
          <p:nvPr/>
        </p:nvSpPr>
        <p:spPr>
          <a:xfrm>
            <a:off x="762000" y="862945"/>
            <a:ext cx="7010400" cy="707886"/>
          </a:xfrm>
          <a:prstGeom prst="rect">
            <a:avLst/>
          </a:prstGeom>
          <a:noFill/>
        </p:spPr>
        <p:txBody>
          <a:bodyPr wrap="square">
            <a:spAutoFit/>
          </a:bodyPr>
          <a:lstStyle/>
          <a:p>
            <a:pPr marR="0">
              <a:spcBef>
                <a:spcPts val="0"/>
              </a:spcBef>
              <a:spcAft>
                <a:spcPts val="0"/>
              </a:spcAft>
            </a:pPr>
            <a:r>
              <a:rPr lang="en-US" sz="2400" dirty="0">
                <a:solidFill>
                  <a:srgbClr val="002060"/>
                </a:solidFill>
                <a:latin typeface="+mj-lt"/>
                <a:ea typeface="Times New Roman" panose="02020603050405020304" pitchFamily="18" charset="0"/>
              </a:rPr>
              <a:t>3</a:t>
            </a:r>
            <a:r>
              <a:rPr lang="en-US" sz="2400" baseline="30000" dirty="0">
                <a:solidFill>
                  <a:srgbClr val="002060"/>
                </a:solidFill>
                <a:latin typeface="+mj-lt"/>
                <a:ea typeface="Times New Roman" panose="02020603050405020304" pitchFamily="18" charset="0"/>
              </a:rPr>
              <a:t>rd</a:t>
            </a:r>
            <a:r>
              <a:rPr lang="en-US" sz="2400" dirty="0">
                <a:solidFill>
                  <a:srgbClr val="002060"/>
                </a:solidFill>
                <a:latin typeface="+mj-lt"/>
                <a:ea typeface="Times New Roman" panose="02020603050405020304" pitchFamily="18" charset="0"/>
              </a:rPr>
              <a:t> Project</a:t>
            </a:r>
            <a:r>
              <a:rPr lang="en-US" sz="4000" b="1" dirty="0">
                <a:solidFill>
                  <a:srgbClr val="002060"/>
                </a:solidFill>
                <a:latin typeface="+mj-lt"/>
                <a:ea typeface="Times New Roman" panose="02020603050405020304" pitchFamily="18" charset="0"/>
              </a:rPr>
              <a:t>| </a:t>
            </a:r>
            <a:r>
              <a:rPr lang="en-US" sz="3200" b="1" dirty="0">
                <a:solidFill>
                  <a:srgbClr val="002060"/>
                </a:solidFill>
                <a:effectLst/>
                <a:latin typeface="+mj-lt"/>
                <a:ea typeface="Times New Roman" panose="02020603050405020304" pitchFamily="18" charset="0"/>
              </a:rPr>
              <a:t>Regulatory Policy in 2022</a:t>
            </a:r>
          </a:p>
        </p:txBody>
      </p:sp>
      <p:sp>
        <p:nvSpPr>
          <p:cNvPr id="14" name="Content Placeholder 2">
            <a:extLst>
              <a:ext uri="{FF2B5EF4-FFF2-40B4-BE49-F238E27FC236}">
                <a16:creationId xmlns:a16="http://schemas.microsoft.com/office/drawing/2014/main" id="{F62A8A0B-F682-4168-A355-4BEBABF077B0}"/>
              </a:ext>
            </a:extLst>
          </p:cNvPr>
          <p:cNvSpPr txBox="1">
            <a:spLocks/>
          </p:cNvSpPr>
          <p:nvPr/>
        </p:nvSpPr>
        <p:spPr>
          <a:xfrm>
            <a:off x="762000" y="1766994"/>
            <a:ext cx="7772400" cy="4862405"/>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Century Gothic"/>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Century Gothic"/>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Century Gothic"/>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Century Gothic"/>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Century Gothic"/>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None/>
            </a:pPr>
            <a:r>
              <a:rPr lang="en-US" sz="2400" b="1" dirty="0">
                <a:solidFill>
                  <a:srgbClr val="002060"/>
                </a:solidFill>
                <a:effectLst/>
                <a:latin typeface="+mj-lt"/>
                <a:ea typeface="Times New Roman" panose="02020603050405020304" pitchFamily="18" charset="0"/>
              </a:rPr>
              <a:t>Identify Initiatives</a:t>
            </a:r>
          </a:p>
          <a:p>
            <a:pPr marL="457200" indent="-457200">
              <a:spcBef>
                <a:spcPts val="0"/>
              </a:spcBef>
              <a:spcAft>
                <a:spcPts val="0"/>
              </a:spcAft>
              <a:buFont typeface="Arial" panose="020B0604020202020204" pitchFamily="34" charset="0"/>
              <a:buChar char="•"/>
            </a:pPr>
            <a:r>
              <a:rPr lang="en-US" sz="2400" dirty="0">
                <a:solidFill>
                  <a:srgbClr val="002060"/>
                </a:solidFill>
                <a:effectLst/>
                <a:latin typeface="+mj-lt"/>
                <a:ea typeface="Times New Roman" panose="02020603050405020304" pitchFamily="18" charset="0"/>
              </a:rPr>
              <a:t>EER Rating [Energy Efficiency Ratio] for HP’s</a:t>
            </a:r>
          </a:p>
          <a:p>
            <a:pPr marL="857250" lvl="1" indent="-457200">
              <a:spcBef>
                <a:spcPts val="0"/>
              </a:spcBef>
              <a:spcAft>
                <a:spcPts val="0"/>
              </a:spcAft>
              <a:buFont typeface="Arial" panose="020B0604020202020204" pitchFamily="34" charset="0"/>
              <a:buChar char="•"/>
            </a:pPr>
            <a:r>
              <a:rPr lang="en-US" sz="2000" dirty="0">
                <a:solidFill>
                  <a:srgbClr val="002060"/>
                </a:solidFill>
                <a:effectLst/>
                <a:latin typeface="+mj-lt"/>
                <a:ea typeface="Times New Roman" panose="02020603050405020304" pitchFamily="18" charset="0"/>
              </a:rPr>
              <a:t>Impacts Manufacture/Distributor Equipment Eligibility </a:t>
            </a:r>
          </a:p>
          <a:p>
            <a:pPr>
              <a:lnSpc>
                <a:spcPct val="107000"/>
              </a:lnSpc>
              <a:spcBef>
                <a:spcPts val="0"/>
              </a:spcBef>
              <a:spcAft>
                <a:spcPts val="0"/>
              </a:spcAft>
            </a:pPr>
            <a:endParaRPr lang="en-US" sz="2400" dirty="0">
              <a:solidFill>
                <a:srgbClr val="002060"/>
              </a:solidFill>
              <a:latin typeface="Calibri" panose="020F0502020204030204" pitchFamily="34" charset="0"/>
              <a:cs typeface="Calibri" panose="020F0502020204030204" pitchFamily="34" charset="0"/>
            </a:endParaRPr>
          </a:p>
          <a:p>
            <a:pPr>
              <a:lnSpc>
                <a:spcPct val="107000"/>
              </a:lnSpc>
              <a:spcBef>
                <a:spcPts val="0"/>
              </a:spcBef>
              <a:spcAft>
                <a:spcPts val="0"/>
              </a:spcAft>
            </a:pPr>
            <a:r>
              <a:rPr lang="en-US" sz="2400" dirty="0">
                <a:solidFill>
                  <a:srgbClr val="002060"/>
                </a:solidFill>
                <a:latin typeface="Calibri" panose="020F0502020204030204" pitchFamily="34" charset="0"/>
                <a:cs typeface="Calibri" panose="020F0502020204030204" pitchFamily="34" charset="0"/>
              </a:rPr>
              <a:t>Refrigerants coming</a:t>
            </a:r>
            <a:endParaRPr lang="en-US" sz="900" dirty="0">
              <a:solidFill>
                <a:srgbClr val="53A31B"/>
              </a:solidFill>
              <a:latin typeface="+mj-lt"/>
              <a:ea typeface="Times New Roman" panose="02020603050405020304" pitchFamily="18" charset="0"/>
            </a:endParaRPr>
          </a:p>
        </p:txBody>
      </p:sp>
      <p:sp>
        <p:nvSpPr>
          <p:cNvPr id="6" name="Footer Placeholder 2">
            <a:extLst>
              <a:ext uri="{FF2B5EF4-FFF2-40B4-BE49-F238E27FC236}">
                <a16:creationId xmlns:a16="http://schemas.microsoft.com/office/drawing/2014/main" id="{80B1C3D4-28BC-2343-BFA8-D1A066EB8265}"/>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11</a:t>
            </a:fld>
            <a:r>
              <a:rPr lang="en-US" dirty="0"/>
              <a:t>  |   HVAC/HP ACTION GROUP</a:t>
            </a:r>
          </a:p>
        </p:txBody>
      </p:sp>
      <p:sp>
        <p:nvSpPr>
          <p:cNvPr id="10" name="Date Placeholder 3">
            <a:extLst>
              <a:ext uri="{FF2B5EF4-FFF2-40B4-BE49-F238E27FC236}">
                <a16:creationId xmlns:a16="http://schemas.microsoft.com/office/drawing/2014/main" id="{80570E9D-10B1-B743-8CE7-DCD17F0D8F99}"/>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extLst>
      <p:ext uri="{BB962C8B-B14F-4D97-AF65-F5344CB8AC3E}">
        <p14:creationId xmlns:p14="http://schemas.microsoft.com/office/powerpoint/2010/main" val="2555205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FFA82E-FEDD-AD4F-8EA1-5FA9AF365DEF}"/>
              </a:ext>
            </a:extLst>
          </p:cNvPr>
          <p:cNvSpPr txBox="1"/>
          <p:nvPr/>
        </p:nvSpPr>
        <p:spPr>
          <a:xfrm>
            <a:off x="723899" y="228600"/>
            <a:ext cx="7696200" cy="584775"/>
          </a:xfrm>
          <a:prstGeom prst="rect">
            <a:avLst/>
          </a:prstGeom>
          <a:noFill/>
        </p:spPr>
        <p:txBody>
          <a:bodyPr wrap="square">
            <a:spAutoFit/>
          </a:bodyPr>
          <a:lstStyle/>
          <a:p>
            <a:pPr algn="ctr"/>
            <a:r>
              <a:rPr lang="en-US" sz="3200" dirty="0">
                <a:solidFill>
                  <a:srgbClr val="002064"/>
                </a:solidFill>
                <a:latin typeface="Calibri" panose="020F0502020204030204" pitchFamily="34" charset="0"/>
                <a:cs typeface="Calibri" panose="020F0502020204030204" pitchFamily="34" charset="0"/>
              </a:rPr>
              <a:t>COLORADO’S SHARED HEAT PUMP FORECAST</a:t>
            </a:r>
          </a:p>
        </p:txBody>
      </p:sp>
      <p:sp>
        <p:nvSpPr>
          <p:cNvPr id="3" name="Rectangle 2">
            <a:extLst>
              <a:ext uri="{FF2B5EF4-FFF2-40B4-BE49-F238E27FC236}">
                <a16:creationId xmlns:a16="http://schemas.microsoft.com/office/drawing/2014/main" id="{631C91BE-B35F-E246-A3E7-C21857402977}"/>
              </a:ext>
            </a:extLst>
          </p:cNvPr>
          <p:cNvSpPr/>
          <p:nvPr/>
        </p:nvSpPr>
        <p:spPr>
          <a:xfrm>
            <a:off x="762000" y="914400"/>
            <a:ext cx="5022573" cy="1031051"/>
          </a:xfrm>
          <a:prstGeom prst="rect">
            <a:avLst/>
          </a:prstGeom>
        </p:spPr>
        <p:txBody>
          <a:bodyPr wrap="square">
            <a:spAutoFit/>
          </a:bodyPr>
          <a:lstStyle/>
          <a:p>
            <a:r>
              <a:rPr lang="en-US" sz="1600" b="1" dirty="0">
                <a:solidFill>
                  <a:srgbClr val="002064"/>
                </a:solidFill>
                <a:latin typeface="Calibri" panose="020F0502020204030204" pitchFamily="34" charset="0"/>
                <a:cs typeface="Calibri" panose="020F0502020204030204" pitchFamily="34" charset="0"/>
              </a:rPr>
              <a:t>HEAT PUMP MARKET PENETRATION </a:t>
            </a:r>
            <a:br>
              <a:rPr lang="en-US" sz="1600" b="1" dirty="0">
                <a:solidFill>
                  <a:srgbClr val="002064"/>
                </a:solidFill>
                <a:latin typeface="Calibri" panose="020F0502020204030204" pitchFamily="34" charset="0"/>
                <a:cs typeface="Calibri" panose="020F0502020204030204" pitchFamily="34" charset="0"/>
              </a:rPr>
            </a:br>
            <a:r>
              <a:rPr lang="en-US" sz="1600" b="1" dirty="0">
                <a:solidFill>
                  <a:srgbClr val="002064"/>
                </a:solidFill>
                <a:latin typeface="Calibri" panose="020F0502020204030204" pitchFamily="34" charset="0"/>
                <a:cs typeface="Calibri" panose="020F0502020204030204" pitchFamily="34" charset="0"/>
              </a:rPr>
              <a:t>&amp; GROWTH TRAJECTORY BY 2030</a:t>
            </a:r>
          </a:p>
          <a:p>
            <a:r>
              <a:rPr lang="en-US" sz="1000" b="1" dirty="0">
                <a:solidFill>
                  <a:srgbClr val="92D050"/>
                </a:solidFill>
                <a:latin typeface="Calibri" panose="020F0502020204030204" pitchFamily="34" charset="0"/>
                <a:cs typeface="Calibri" panose="020F0502020204030204" pitchFamily="34" charset="0"/>
              </a:rPr>
              <a:t>–––––––––––––––––––––––––––––––––––––––––––––––––––––––––––––––––––––</a:t>
            </a:r>
          </a:p>
          <a:p>
            <a:r>
              <a:rPr lang="en-US" sz="1000" b="1" dirty="0">
                <a:solidFill>
                  <a:srgbClr val="002064"/>
                </a:solidFill>
                <a:latin typeface="Calibri" panose="020F0502020204030204" pitchFamily="34" charset="0"/>
                <a:cs typeface="Calibri" panose="020F0502020204030204" pitchFamily="34" charset="0"/>
              </a:rPr>
              <a:t>SOURCE | </a:t>
            </a:r>
            <a:r>
              <a:rPr lang="en-US" sz="1000" dirty="0">
                <a:solidFill>
                  <a:srgbClr val="002064"/>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4 Stages of Hockey Stick Growth, Bobby Marin, Entrepreneur and Author</a:t>
            </a:r>
            <a:endParaRPr lang="en-US" sz="1000" dirty="0">
              <a:solidFill>
                <a:srgbClr val="002064"/>
              </a:solidFill>
              <a:latin typeface="Calibri" panose="020F0502020204030204" pitchFamily="34" charset="0"/>
              <a:cs typeface="Calibri" panose="020F0502020204030204" pitchFamily="34" charset="0"/>
            </a:endParaRPr>
          </a:p>
          <a:p>
            <a:endParaRPr lang="en-US" sz="900" dirty="0">
              <a:solidFill>
                <a:srgbClr val="002064"/>
              </a:solidFill>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26DD63E7-16A2-714F-86EF-ECDE65522A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5787432"/>
            <a:ext cx="1432448" cy="537168"/>
          </a:xfrm>
          <a:prstGeom prst="rect">
            <a:avLst/>
          </a:prstGeom>
        </p:spPr>
      </p:pic>
      <p:pic>
        <p:nvPicPr>
          <p:cNvPr id="5" name="Picture 4">
            <a:extLst>
              <a:ext uri="{FF2B5EF4-FFF2-40B4-BE49-F238E27FC236}">
                <a16:creationId xmlns:a16="http://schemas.microsoft.com/office/drawing/2014/main" id="{66849E96-3A42-8D4C-B6D7-90CA3E483E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21920"/>
          </a:xfrm>
          <a:prstGeom prst="rect">
            <a:avLst/>
          </a:prstGeom>
        </p:spPr>
      </p:pic>
      <p:pic>
        <p:nvPicPr>
          <p:cNvPr id="6" name="Picture 5">
            <a:extLst>
              <a:ext uri="{FF2B5EF4-FFF2-40B4-BE49-F238E27FC236}">
                <a16:creationId xmlns:a16="http://schemas.microsoft.com/office/drawing/2014/main" id="{4E32F568-0D2D-2F49-B290-1E71C45F05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736080"/>
            <a:ext cx="9144000" cy="121920"/>
          </a:xfrm>
          <a:prstGeom prst="rect">
            <a:avLst/>
          </a:prstGeom>
        </p:spPr>
      </p:pic>
      <p:pic>
        <p:nvPicPr>
          <p:cNvPr id="7" name="Picture 6">
            <a:extLst>
              <a:ext uri="{FF2B5EF4-FFF2-40B4-BE49-F238E27FC236}">
                <a16:creationId xmlns:a16="http://schemas.microsoft.com/office/drawing/2014/main" id="{55FACE9F-2BDE-8649-BAD7-4A9F4379C3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599" y="900613"/>
            <a:ext cx="8686800" cy="5377542"/>
          </a:xfrm>
          <a:prstGeom prst="rect">
            <a:avLst/>
          </a:prstGeom>
        </p:spPr>
      </p:pic>
    </p:spTree>
    <p:extLst>
      <p:ext uri="{BB962C8B-B14F-4D97-AF65-F5344CB8AC3E}">
        <p14:creationId xmlns:p14="http://schemas.microsoft.com/office/powerpoint/2010/main" val="165959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443DB9-81B8-CF4F-B949-B192BB649431}"/>
              </a:ext>
            </a:extLst>
          </p:cNvPr>
          <p:cNvSpPr txBox="1"/>
          <p:nvPr/>
        </p:nvSpPr>
        <p:spPr>
          <a:xfrm>
            <a:off x="707913" y="2601315"/>
            <a:ext cx="7709228" cy="834203"/>
          </a:xfrm>
          <a:prstGeom prst="rect">
            <a:avLst/>
          </a:prstGeom>
          <a:noFill/>
        </p:spPr>
        <p:txBody>
          <a:bodyPr wrap="square" rtlCol="0">
            <a:spAutoFit/>
          </a:bodyPr>
          <a:lstStyle/>
          <a:p>
            <a:pPr marL="342900" indent="-342900">
              <a:spcBef>
                <a:spcPts val="0"/>
              </a:spcBef>
              <a:spcAft>
                <a:spcPts val="0"/>
              </a:spcAft>
              <a:buFont typeface="Arial" panose="020B0604020202020204" pitchFamily="34" charset="0"/>
              <a:buChar char="•"/>
              <a:tabLst>
                <a:tab pos="228600" algn="l"/>
                <a:tab pos="514350" algn="l"/>
              </a:tabLst>
            </a:pPr>
            <a:endParaRPr lang="en-US" sz="2400" b="1" dirty="0">
              <a:solidFill>
                <a:srgbClr val="002064"/>
              </a:solidFill>
              <a:effectLst/>
              <a:latin typeface="Calibri" panose="020F0502020204030204" pitchFamily="34" charset="0"/>
              <a:ea typeface="Calibri" panose="020F0502020204030204" pitchFamily="34" charset="0"/>
            </a:endParaRPr>
          </a:p>
          <a:p>
            <a:pPr marL="1200150" lvl="2" indent="-285750">
              <a:lnSpc>
                <a:spcPct val="150000"/>
              </a:lnSpc>
              <a:buFont typeface="Arial" panose="020B0604020202020204" pitchFamily="34" charset="0"/>
              <a:buChar char="•"/>
            </a:pPr>
            <a:endParaRPr lang="en-US" dirty="0">
              <a:solidFill>
                <a:schemeClr val="accent1">
                  <a:lumMod val="75000"/>
                </a:schemeClr>
              </a:solidFill>
              <a:latin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C35CFF05-FD08-422C-8246-39F1A198B7E7}"/>
              </a:ext>
            </a:extLst>
          </p:cNvPr>
          <p:cNvPicPr>
            <a:picLocks noChangeAspect="1"/>
          </p:cNvPicPr>
          <p:nvPr/>
        </p:nvPicPr>
        <p:blipFill>
          <a:blip r:embed="rId3"/>
          <a:stretch>
            <a:fillRect/>
          </a:stretch>
        </p:blipFill>
        <p:spPr>
          <a:xfrm>
            <a:off x="574705" y="1460010"/>
            <a:ext cx="7162800" cy="152400"/>
          </a:xfrm>
          <a:prstGeom prst="rect">
            <a:avLst/>
          </a:prstGeom>
        </p:spPr>
      </p:pic>
      <p:sp>
        <p:nvSpPr>
          <p:cNvPr id="4" name="TextBox 3">
            <a:extLst>
              <a:ext uri="{FF2B5EF4-FFF2-40B4-BE49-F238E27FC236}">
                <a16:creationId xmlns:a16="http://schemas.microsoft.com/office/drawing/2014/main" id="{D301FBB7-7704-4E72-8027-DA09EF7D44A1}"/>
              </a:ext>
            </a:extLst>
          </p:cNvPr>
          <p:cNvSpPr txBox="1"/>
          <p:nvPr/>
        </p:nvSpPr>
        <p:spPr>
          <a:xfrm>
            <a:off x="762000" y="875235"/>
            <a:ext cx="7010400" cy="584775"/>
          </a:xfrm>
          <a:prstGeom prst="rect">
            <a:avLst/>
          </a:prstGeom>
          <a:noFill/>
        </p:spPr>
        <p:txBody>
          <a:bodyPr wrap="square">
            <a:spAutoFit/>
          </a:bodyPr>
          <a:lstStyle/>
          <a:p>
            <a:pPr>
              <a:spcBef>
                <a:spcPts val="800"/>
              </a:spcBef>
            </a:pPr>
            <a:r>
              <a:rPr lang="en-US" sz="3200" b="1" dirty="0">
                <a:solidFill>
                  <a:srgbClr val="002060"/>
                </a:solidFill>
                <a:latin typeface="+mn-lt"/>
                <a:cs typeface="Arial" panose="020B0604020202020204" pitchFamily="34" charset="0"/>
              </a:rPr>
              <a:t>Opportunities to Influence &amp; Advocate</a:t>
            </a:r>
          </a:p>
        </p:txBody>
      </p:sp>
      <p:sp>
        <p:nvSpPr>
          <p:cNvPr id="14" name="Content Placeholder 2">
            <a:extLst>
              <a:ext uri="{FF2B5EF4-FFF2-40B4-BE49-F238E27FC236}">
                <a16:creationId xmlns:a16="http://schemas.microsoft.com/office/drawing/2014/main" id="{F62A8A0B-F682-4168-A355-4BEBABF077B0}"/>
              </a:ext>
            </a:extLst>
          </p:cNvPr>
          <p:cNvSpPr txBox="1">
            <a:spLocks/>
          </p:cNvSpPr>
          <p:nvPr/>
        </p:nvSpPr>
        <p:spPr>
          <a:xfrm>
            <a:off x="707913" y="1752600"/>
            <a:ext cx="7772400" cy="487680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Century Gothic"/>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Century Gothic"/>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Century Gothic"/>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Century Gothic"/>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Century Gothic"/>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7000"/>
              </a:lnSpc>
              <a:spcBef>
                <a:spcPts val="0"/>
              </a:spcBef>
              <a:spcAft>
                <a:spcPts val="0"/>
              </a:spcAft>
            </a:pPr>
            <a:r>
              <a:rPr lang="en-US"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Line of sight to what’s coming in 2022</a:t>
            </a:r>
          </a:p>
          <a:p>
            <a:pPr>
              <a:lnSpc>
                <a:spcPct val="107000"/>
              </a:lnSpc>
              <a:spcBef>
                <a:spcPts val="0"/>
              </a:spcBef>
              <a:spcAft>
                <a:spcPts val="0"/>
              </a:spcAft>
            </a:pPr>
            <a:r>
              <a:rPr lang="en-US"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Understand how to take advantage of what’s coming </a:t>
            </a:r>
          </a:p>
          <a:p>
            <a:pPr>
              <a:lnSpc>
                <a:spcPct val="107000"/>
              </a:lnSpc>
              <a:spcBef>
                <a:spcPts val="0"/>
              </a:spcBef>
              <a:spcAft>
                <a:spcPts val="0"/>
              </a:spcAft>
            </a:pP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Informed for a c</a:t>
            </a:r>
            <a:r>
              <a:rPr lang="en-US"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ompetitive advantage in forecasting rules, regs, and market transition coming</a:t>
            </a:r>
            <a:endParaRPr lang="en-US" sz="2000" dirty="0">
              <a:solidFill>
                <a:srgbClr val="002060"/>
              </a:solidFill>
              <a:latin typeface="Calibri" panose="020F0502020204030204" pitchFamily="34" charset="0"/>
              <a:cs typeface="Calibri" panose="020F0502020204030204" pitchFamily="34" charset="0"/>
            </a:endParaRPr>
          </a:p>
          <a:p>
            <a:r>
              <a:rPr lang="en-US" sz="2000" dirty="0">
                <a:solidFill>
                  <a:srgbClr val="002060"/>
                </a:solidFill>
                <a:latin typeface="Calibri" panose="020F0502020204030204" pitchFamily="34" charset="0"/>
                <a:cs typeface="Calibri" panose="020F0502020204030204" pitchFamily="34" charset="0"/>
              </a:rPr>
              <a:t>Influence utility HP programs and rebates decisions in 2022 </a:t>
            </a:r>
          </a:p>
          <a:p>
            <a:pPr lvl="1"/>
            <a:r>
              <a:rPr lang="en-US" sz="2000" dirty="0">
                <a:solidFill>
                  <a:srgbClr val="002060"/>
                </a:solidFill>
                <a:latin typeface="Calibri" panose="020F0502020204030204" pitchFamily="34" charset="0"/>
                <a:cs typeface="Calibri" panose="020F0502020204030204" pitchFamily="34" charset="0"/>
              </a:rPr>
              <a:t>Influence Xcel Energy’s and 2022 Strategic Issues</a:t>
            </a:r>
          </a:p>
          <a:p>
            <a:pPr lvl="1"/>
            <a:r>
              <a:rPr lang="en-US" sz="2000" dirty="0">
                <a:solidFill>
                  <a:srgbClr val="002060"/>
                </a:solidFill>
                <a:latin typeface="Calibri" panose="020F0502020204030204" pitchFamily="34" charset="0"/>
                <a:cs typeface="Calibri" panose="020F0502020204030204" pitchFamily="34" charset="0"/>
              </a:rPr>
              <a:t>Influence Xcel Energy’s 2023-24 DSM [rebate] Program Plan </a:t>
            </a:r>
          </a:p>
          <a:p>
            <a:pPr lvl="1"/>
            <a:r>
              <a:rPr lang="en-US" sz="2000" dirty="0">
                <a:solidFill>
                  <a:srgbClr val="002060"/>
                </a:solidFill>
                <a:latin typeface="Calibri" panose="020F0502020204030204" pitchFamily="34" charset="0"/>
                <a:cs typeface="Calibri" panose="020F0502020204030204" pitchFamily="34" charset="0"/>
              </a:rPr>
              <a:t>Influence other utilities statewide</a:t>
            </a:r>
          </a:p>
          <a:p>
            <a:r>
              <a:rPr lang="en-US" sz="2000" dirty="0">
                <a:solidFill>
                  <a:srgbClr val="002060"/>
                </a:solidFill>
                <a:latin typeface="Calibri" panose="020F0502020204030204" pitchFamily="34" charset="0"/>
                <a:cs typeface="Calibri" panose="020F0502020204030204" pitchFamily="34" charset="0"/>
              </a:rPr>
              <a:t>Influence energy efficiency bills in Legislation Session</a:t>
            </a:r>
          </a:p>
          <a:p>
            <a:r>
              <a:rPr lang="en-US" sz="2000" dirty="0">
                <a:solidFill>
                  <a:srgbClr val="002060"/>
                </a:solidFill>
                <a:latin typeface="Calibri" panose="020F0502020204030204" pitchFamily="34" charset="0"/>
                <a:cs typeface="Calibri" panose="020F0502020204030204" pitchFamily="34" charset="0"/>
              </a:rPr>
              <a:t>EEBC Action Groups</a:t>
            </a:r>
          </a:p>
          <a:p>
            <a:endParaRPr lang="en-US" sz="1600" dirty="0">
              <a:solidFill>
                <a:srgbClr val="53A31B"/>
              </a:solidFill>
              <a:latin typeface="+mj-lt"/>
              <a:ea typeface="Times New Roman" panose="02020603050405020304" pitchFamily="18" charset="0"/>
            </a:endParaRPr>
          </a:p>
          <a:p>
            <a:pPr marL="0" indent="0">
              <a:spcBef>
                <a:spcPts val="0"/>
              </a:spcBef>
              <a:spcAft>
                <a:spcPts val="0"/>
              </a:spcAft>
              <a:buNone/>
            </a:pPr>
            <a:r>
              <a:rPr lang="en-US" sz="2400" dirty="0">
                <a:solidFill>
                  <a:srgbClr val="53A31B"/>
                </a:solidFill>
                <a:latin typeface="+mj-lt"/>
                <a:ea typeface="Times New Roman" panose="02020603050405020304" pitchFamily="18" charset="0"/>
              </a:rPr>
              <a:t>NEXT STEP</a:t>
            </a:r>
          </a:p>
          <a:p>
            <a:pPr lvl="1">
              <a:spcBef>
                <a:spcPts val="0"/>
              </a:spcBef>
              <a:spcAft>
                <a:spcPts val="0"/>
              </a:spcAft>
            </a:pPr>
            <a:r>
              <a:rPr lang="en-US" sz="2000" dirty="0">
                <a:solidFill>
                  <a:srgbClr val="002060"/>
                </a:solidFill>
                <a:latin typeface="+mj-lt"/>
                <a:ea typeface="Times New Roman" panose="02020603050405020304" pitchFamily="18" charset="0"/>
              </a:rPr>
              <a:t>Join Quarterly Membership Meeting [QMM] for Details</a:t>
            </a:r>
          </a:p>
          <a:p>
            <a:pPr marL="457200" lvl="1" indent="0">
              <a:spcBef>
                <a:spcPts val="0"/>
              </a:spcBef>
              <a:spcAft>
                <a:spcPts val="0"/>
              </a:spcAft>
              <a:buNone/>
            </a:pPr>
            <a:r>
              <a:rPr lang="en-US" sz="2000" dirty="0">
                <a:solidFill>
                  <a:srgbClr val="002060"/>
                </a:solidFill>
                <a:latin typeface="+mj-lt"/>
                <a:ea typeface="Times New Roman" panose="02020603050405020304" pitchFamily="18" charset="0"/>
              </a:rPr>
              <a:t>     “Buckle Up for 2022”</a:t>
            </a:r>
            <a:endParaRPr lang="en-US" sz="2000" dirty="0">
              <a:solidFill>
                <a:srgbClr val="002060"/>
              </a:solidFill>
              <a:latin typeface="Calibri" panose="020F0502020204030204" pitchFamily="34" charset="0"/>
              <a:cs typeface="Calibri" panose="020F0502020204030204" pitchFamily="34" charset="0"/>
            </a:endParaRPr>
          </a:p>
          <a:p>
            <a:pPr marL="0" indent="0">
              <a:buNone/>
            </a:pPr>
            <a:endParaRPr lang="en-US" sz="2000" dirty="0">
              <a:solidFill>
                <a:srgbClr val="002060"/>
              </a:solidFill>
              <a:latin typeface="Calibri" panose="020F0502020204030204" pitchFamily="34" charset="0"/>
              <a:cs typeface="Calibri" panose="020F0502020204030204" pitchFamily="34" charset="0"/>
            </a:endParaRPr>
          </a:p>
        </p:txBody>
      </p:sp>
      <p:sp>
        <p:nvSpPr>
          <p:cNvPr id="6" name="Footer Placeholder 2">
            <a:extLst>
              <a:ext uri="{FF2B5EF4-FFF2-40B4-BE49-F238E27FC236}">
                <a16:creationId xmlns:a16="http://schemas.microsoft.com/office/drawing/2014/main" id="{80B1C3D4-28BC-2343-BFA8-D1A066EB8265}"/>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13</a:t>
            </a:fld>
            <a:r>
              <a:rPr lang="en-US" dirty="0"/>
              <a:t>  |   HVAC/HP ACTION GROUP</a:t>
            </a:r>
          </a:p>
        </p:txBody>
      </p:sp>
      <p:sp>
        <p:nvSpPr>
          <p:cNvPr id="10" name="Date Placeholder 3">
            <a:extLst>
              <a:ext uri="{FF2B5EF4-FFF2-40B4-BE49-F238E27FC236}">
                <a16:creationId xmlns:a16="http://schemas.microsoft.com/office/drawing/2014/main" id="{80570E9D-10B1-B743-8CE7-DCD17F0D8F99}"/>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extLst>
      <p:ext uri="{BB962C8B-B14F-4D97-AF65-F5344CB8AC3E}">
        <p14:creationId xmlns:p14="http://schemas.microsoft.com/office/powerpoint/2010/main" val="4013479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443DB9-81B8-CF4F-B949-B192BB649431}"/>
              </a:ext>
            </a:extLst>
          </p:cNvPr>
          <p:cNvSpPr txBox="1"/>
          <p:nvPr/>
        </p:nvSpPr>
        <p:spPr>
          <a:xfrm>
            <a:off x="707913" y="2601315"/>
            <a:ext cx="7709228" cy="834203"/>
          </a:xfrm>
          <a:prstGeom prst="rect">
            <a:avLst/>
          </a:prstGeom>
          <a:noFill/>
        </p:spPr>
        <p:txBody>
          <a:bodyPr wrap="square" rtlCol="0">
            <a:spAutoFit/>
          </a:bodyPr>
          <a:lstStyle/>
          <a:p>
            <a:pPr marL="342900" indent="-342900">
              <a:spcBef>
                <a:spcPts val="0"/>
              </a:spcBef>
              <a:spcAft>
                <a:spcPts val="0"/>
              </a:spcAft>
              <a:buFont typeface="Arial" panose="020B0604020202020204" pitchFamily="34" charset="0"/>
              <a:buChar char="•"/>
              <a:tabLst>
                <a:tab pos="228600" algn="l"/>
                <a:tab pos="514350" algn="l"/>
              </a:tabLst>
            </a:pPr>
            <a:endParaRPr lang="en-US" sz="2400" b="1" dirty="0">
              <a:solidFill>
                <a:srgbClr val="002064"/>
              </a:solidFill>
              <a:effectLst/>
              <a:latin typeface="Calibri" panose="020F0502020204030204" pitchFamily="34" charset="0"/>
              <a:ea typeface="Calibri" panose="020F0502020204030204" pitchFamily="34" charset="0"/>
            </a:endParaRPr>
          </a:p>
          <a:p>
            <a:pPr marL="1200150" lvl="2" indent="-285750">
              <a:lnSpc>
                <a:spcPct val="150000"/>
              </a:lnSpc>
              <a:buFont typeface="Arial" panose="020B0604020202020204" pitchFamily="34" charset="0"/>
              <a:buChar char="•"/>
            </a:pPr>
            <a:endParaRPr lang="en-US" dirty="0">
              <a:solidFill>
                <a:schemeClr val="accent1">
                  <a:lumMod val="75000"/>
                </a:schemeClr>
              </a:solidFill>
              <a:latin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C35CFF05-FD08-422C-8246-39F1A198B7E7}"/>
              </a:ext>
            </a:extLst>
          </p:cNvPr>
          <p:cNvPicPr>
            <a:picLocks noChangeAspect="1"/>
          </p:cNvPicPr>
          <p:nvPr/>
        </p:nvPicPr>
        <p:blipFill>
          <a:blip r:embed="rId3"/>
          <a:stretch>
            <a:fillRect/>
          </a:stretch>
        </p:blipFill>
        <p:spPr>
          <a:xfrm>
            <a:off x="543370" y="1971942"/>
            <a:ext cx="7162800" cy="152400"/>
          </a:xfrm>
          <a:prstGeom prst="rect">
            <a:avLst/>
          </a:prstGeom>
        </p:spPr>
      </p:pic>
      <p:sp>
        <p:nvSpPr>
          <p:cNvPr id="4" name="TextBox 3">
            <a:extLst>
              <a:ext uri="{FF2B5EF4-FFF2-40B4-BE49-F238E27FC236}">
                <a16:creationId xmlns:a16="http://schemas.microsoft.com/office/drawing/2014/main" id="{D301FBB7-7704-4E72-8027-DA09EF7D44A1}"/>
              </a:ext>
            </a:extLst>
          </p:cNvPr>
          <p:cNvSpPr txBox="1"/>
          <p:nvPr/>
        </p:nvSpPr>
        <p:spPr>
          <a:xfrm>
            <a:off x="762000" y="875235"/>
            <a:ext cx="8229600" cy="1179810"/>
          </a:xfrm>
          <a:prstGeom prst="rect">
            <a:avLst/>
          </a:prstGeom>
          <a:noFill/>
        </p:spPr>
        <p:txBody>
          <a:bodyPr wrap="square">
            <a:spAutoFit/>
          </a:bodyPr>
          <a:lstStyle/>
          <a:p>
            <a:pPr>
              <a:spcBef>
                <a:spcPts val="800"/>
              </a:spcBef>
            </a:pPr>
            <a:r>
              <a:rPr lang="en-US" sz="3200" b="1" dirty="0">
                <a:solidFill>
                  <a:srgbClr val="002060"/>
                </a:solidFill>
                <a:effectLst/>
                <a:latin typeface="+mj-lt"/>
                <a:ea typeface="Times New Roman" panose="02020603050405020304" pitchFamily="18" charset="0"/>
              </a:rPr>
              <a:t>Design HP Acceleration Model </a:t>
            </a:r>
          </a:p>
          <a:p>
            <a:pPr>
              <a:spcBef>
                <a:spcPts val="800"/>
              </a:spcBef>
            </a:pPr>
            <a:r>
              <a:rPr lang="en-US" sz="3200" b="1" dirty="0">
                <a:solidFill>
                  <a:srgbClr val="002060"/>
                </a:solidFill>
                <a:effectLst/>
                <a:latin typeface="+mj-lt"/>
                <a:ea typeface="Times New Roman" panose="02020603050405020304" pitchFamily="18" charset="0"/>
              </a:rPr>
              <a:t>		   for Your </a:t>
            </a:r>
            <a:r>
              <a:rPr lang="en-US" sz="3200" b="1" dirty="0">
                <a:solidFill>
                  <a:srgbClr val="002060"/>
                </a:solidFill>
                <a:latin typeface="+mj-lt"/>
                <a:ea typeface="Times New Roman" panose="02020603050405020304" pitchFamily="18" charset="0"/>
              </a:rPr>
              <a:t>HP Supply Chain</a:t>
            </a:r>
            <a:endParaRPr lang="en-US" sz="3200" b="1" dirty="0">
              <a:solidFill>
                <a:srgbClr val="002060"/>
              </a:solidFill>
              <a:latin typeface="+mn-lt"/>
              <a:cs typeface="Arial" panose="020B0604020202020204" pitchFamily="34" charset="0"/>
            </a:endParaRPr>
          </a:p>
        </p:txBody>
      </p:sp>
      <p:sp>
        <p:nvSpPr>
          <p:cNvPr id="14" name="Content Placeholder 2">
            <a:extLst>
              <a:ext uri="{FF2B5EF4-FFF2-40B4-BE49-F238E27FC236}">
                <a16:creationId xmlns:a16="http://schemas.microsoft.com/office/drawing/2014/main" id="{F62A8A0B-F682-4168-A355-4BEBABF077B0}"/>
              </a:ext>
            </a:extLst>
          </p:cNvPr>
          <p:cNvSpPr txBox="1">
            <a:spLocks/>
          </p:cNvSpPr>
          <p:nvPr/>
        </p:nvSpPr>
        <p:spPr>
          <a:xfrm>
            <a:off x="505626" y="2124342"/>
            <a:ext cx="7772400" cy="487680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Century Gothic"/>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Century Gothic"/>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Century Gothic"/>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Century Gothic"/>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Century Gothic"/>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buFont typeface="Arial" panose="020B0604020202020204" pitchFamily="34" charset="0"/>
              <a:buChar char="•"/>
            </a:pPr>
            <a:r>
              <a:rPr lang="en-US" sz="2800" dirty="0">
                <a:solidFill>
                  <a:srgbClr val="002060"/>
                </a:solidFill>
                <a:effectLst/>
                <a:latin typeface="+mj-lt"/>
                <a:ea typeface="Times New Roman" panose="02020603050405020304" pitchFamily="18" charset="0"/>
              </a:rPr>
              <a:t>Manufacturers </a:t>
            </a:r>
            <a:r>
              <a:rPr lang="en-US" sz="2800" dirty="0">
                <a:solidFill>
                  <a:srgbClr val="002060"/>
                </a:solidFill>
                <a:latin typeface="+mj-lt"/>
                <a:ea typeface="Times New Roman" panose="02020603050405020304" pitchFamily="18" charset="0"/>
              </a:rPr>
              <a:t>Meeting with Distributor</a:t>
            </a:r>
          </a:p>
          <a:p>
            <a:pPr>
              <a:spcBef>
                <a:spcPts val="0"/>
              </a:spcBef>
              <a:spcAft>
                <a:spcPts val="0"/>
              </a:spcAft>
              <a:buFont typeface="Arial" panose="020B0604020202020204" pitchFamily="34" charset="0"/>
              <a:buChar char="•"/>
            </a:pPr>
            <a:r>
              <a:rPr lang="en-US" sz="2800" dirty="0">
                <a:solidFill>
                  <a:srgbClr val="002060"/>
                </a:solidFill>
                <a:latin typeface="+mj-lt"/>
                <a:ea typeface="Times New Roman" panose="02020603050405020304" pitchFamily="18" charset="0"/>
              </a:rPr>
              <a:t>Target 7-10 HP Dealers</a:t>
            </a:r>
          </a:p>
          <a:p>
            <a:pPr>
              <a:spcBef>
                <a:spcPts val="0"/>
              </a:spcBef>
              <a:spcAft>
                <a:spcPts val="0"/>
              </a:spcAft>
              <a:buFont typeface="Arial" panose="020B0604020202020204" pitchFamily="34" charset="0"/>
              <a:buChar char="•"/>
            </a:pPr>
            <a:r>
              <a:rPr lang="en-US" sz="2800" dirty="0">
                <a:solidFill>
                  <a:srgbClr val="002060"/>
                </a:solidFill>
                <a:latin typeface="+mj-lt"/>
                <a:ea typeface="Times New Roman" panose="02020603050405020304" pitchFamily="18" charset="0"/>
              </a:rPr>
              <a:t>Ask dealers what they need to double their sales and increase their price points through HP focus</a:t>
            </a:r>
            <a:endParaRPr lang="en-US" sz="2800" dirty="0">
              <a:solidFill>
                <a:srgbClr val="53A31B"/>
              </a:solidFill>
              <a:latin typeface="+mj-lt"/>
              <a:ea typeface="Times New Roman" panose="02020603050405020304" pitchFamily="18" charset="0"/>
            </a:endParaRPr>
          </a:p>
          <a:p>
            <a:pPr marL="0" indent="0">
              <a:spcBef>
                <a:spcPts val="0"/>
              </a:spcBef>
              <a:spcAft>
                <a:spcPts val="0"/>
              </a:spcAft>
              <a:buNone/>
            </a:pPr>
            <a:endParaRPr lang="en-US" sz="2800" dirty="0">
              <a:solidFill>
                <a:srgbClr val="53A31B"/>
              </a:solidFill>
              <a:latin typeface="+mj-lt"/>
              <a:ea typeface="Times New Roman" panose="02020603050405020304" pitchFamily="18" charset="0"/>
            </a:endParaRPr>
          </a:p>
          <a:p>
            <a:pPr marL="0" indent="0">
              <a:spcBef>
                <a:spcPts val="0"/>
              </a:spcBef>
              <a:spcAft>
                <a:spcPts val="0"/>
              </a:spcAft>
              <a:buNone/>
            </a:pPr>
            <a:r>
              <a:rPr lang="en-US" sz="2800" dirty="0">
                <a:solidFill>
                  <a:srgbClr val="53A31B"/>
                </a:solidFill>
                <a:latin typeface="+mj-lt"/>
                <a:ea typeface="Times New Roman" panose="02020603050405020304" pitchFamily="18" charset="0"/>
              </a:rPr>
              <a:t>NEXT STEP</a:t>
            </a:r>
          </a:p>
          <a:p>
            <a:pPr lvl="1">
              <a:spcBef>
                <a:spcPts val="0"/>
              </a:spcBef>
              <a:spcAft>
                <a:spcPts val="0"/>
              </a:spcAft>
            </a:pPr>
            <a:r>
              <a:rPr lang="en-US" dirty="0">
                <a:solidFill>
                  <a:srgbClr val="002060"/>
                </a:solidFill>
                <a:latin typeface="+mj-lt"/>
                <a:ea typeface="Times New Roman" panose="02020603050405020304" pitchFamily="18" charset="0"/>
              </a:rPr>
              <a:t>Set-up Manufacturer with their Distributor(s) Calls to Plan for “Dealer Market Development Strategies” and Plans</a:t>
            </a:r>
            <a:endParaRPr lang="en-US" dirty="0">
              <a:solidFill>
                <a:srgbClr val="002060"/>
              </a:solidFill>
              <a:latin typeface="Calibri" panose="020F0502020204030204" pitchFamily="34" charset="0"/>
              <a:cs typeface="Calibri" panose="020F0502020204030204" pitchFamily="34" charset="0"/>
            </a:endParaRPr>
          </a:p>
          <a:p>
            <a:pPr marL="0" indent="0">
              <a:buNone/>
            </a:pPr>
            <a:endParaRPr lang="en-US" sz="2000" dirty="0">
              <a:solidFill>
                <a:srgbClr val="002060"/>
              </a:solidFill>
              <a:latin typeface="Calibri" panose="020F0502020204030204" pitchFamily="34" charset="0"/>
              <a:cs typeface="Calibri" panose="020F0502020204030204" pitchFamily="34" charset="0"/>
            </a:endParaRPr>
          </a:p>
        </p:txBody>
      </p:sp>
      <p:sp>
        <p:nvSpPr>
          <p:cNvPr id="6" name="Footer Placeholder 2">
            <a:extLst>
              <a:ext uri="{FF2B5EF4-FFF2-40B4-BE49-F238E27FC236}">
                <a16:creationId xmlns:a16="http://schemas.microsoft.com/office/drawing/2014/main" id="{80B1C3D4-28BC-2343-BFA8-D1A066EB8265}"/>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14</a:t>
            </a:fld>
            <a:r>
              <a:rPr lang="en-US" dirty="0"/>
              <a:t>  |   HVAC/HP ACTION GROUP</a:t>
            </a:r>
          </a:p>
        </p:txBody>
      </p:sp>
      <p:sp>
        <p:nvSpPr>
          <p:cNvPr id="10" name="Date Placeholder 3">
            <a:extLst>
              <a:ext uri="{FF2B5EF4-FFF2-40B4-BE49-F238E27FC236}">
                <a16:creationId xmlns:a16="http://schemas.microsoft.com/office/drawing/2014/main" id="{80570E9D-10B1-B743-8CE7-DCD17F0D8F99}"/>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extLst>
      <p:ext uri="{BB962C8B-B14F-4D97-AF65-F5344CB8AC3E}">
        <p14:creationId xmlns:p14="http://schemas.microsoft.com/office/powerpoint/2010/main" val="661259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5F3742-6316-EF4F-9293-07D31B1CA844}"/>
              </a:ext>
            </a:extLst>
          </p:cNvPr>
          <p:cNvSpPr txBox="1"/>
          <p:nvPr/>
        </p:nvSpPr>
        <p:spPr>
          <a:xfrm>
            <a:off x="1447800" y="1524000"/>
            <a:ext cx="6705600" cy="1328569"/>
          </a:xfrm>
          <a:prstGeom prst="rect">
            <a:avLst/>
          </a:prstGeom>
          <a:noFill/>
        </p:spPr>
        <p:txBody>
          <a:bodyPr wrap="square">
            <a:spAutoFit/>
          </a:bodyPr>
          <a:lstStyle/>
          <a:p>
            <a:pPr marL="0" marR="0" algn="ctr">
              <a:spcBef>
                <a:spcPts val="1000"/>
              </a:spcBef>
              <a:spcAft>
                <a:spcPts val="0"/>
              </a:spcAft>
            </a:pPr>
            <a:endParaRPr lang="en-US" sz="3600" b="1" dirty="0">
              <a:solidFill>
                <a:srgbClr val="002060"/>
              </a:solidFill>
              <a:latin typeface="+mj-lt"/>
              <a:ea typeface="Times New Roman" panose="02020603050405020304" pitchFamily="18" charset="0"/>
            </a:endParaRPr>
          </a:p>
          <a:p>
            <a:pPr marL="0" marR="0" algn="ctr">
              <a:spcBef>
                <a:spcPts val="1000"/>
              </a:spcBef>
              <a:spcAft>
                <a:spcPts val="0"/>
              </a:spcAft>
            </a:pPr>
            <a:r>
              <a:rPr lang="en-US" sz="3600" b="1" dirty="0">
                <a:solidFill>
                  <a:srgbClr val="002060"/>
                </a:solidFill>
                <a:effectLst/>
                <a:latin typeface="+mj-lt"/>
                <a:ea typeface="Times New Roman" panose="02020603050405020304" pitchFamily="18" charset="0"/>
              </a:rPr>
              <a:t>Thank You!</a:t>
            </a:r>
            <a:endParaRPr lang="en-US" sz="3000" b="1" dirty="0">
              <a:solidFill>
                <a:srgbClr val="002060"/>
              </a:solidFill>
              <a:effectLst/>
              <a:latin typeface="+mj-lt"/>
              <a:ea typeface="Times New Roman" panose="02020603050405020304" pitchFamily="18" charset="0"/>
            </a:endParaRPr>
          </a:p>
        </p:txBody>
      </p:sp>
      <p:sp>
        <p:nvSpPr>
          <p:cNvPr id="4" name="Footer Placeholder 2">
            <a:extLst>
              <a:ext uri="{FF2B5EF4-FFF2-40B4-BE49-F238E27FC236}">
                <a16:creationId xmlns:a16="http://schemas.microsoft.com/office/drawing/2014/main" id="{59D54D05-151F-A54F-B38D-98B7BD27D77F}"/>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15</a:t>
            </a:fld>
            <a:r>
              <a:rPr lang="en-US" dirty="0"/>
              <a:t>  |   HVAC/HP ACTION GROUP</a:t>
            </a:r>
          </a:p>
        </p:txBody>
      </p:sp>
      <p:sp>
        <p:nvSpPr>
          <p:cNvPr id="5" name="Date Placeholder 3">
            <a:extLst>
              <a:ext uri="{FF2B5EF4-FFF2-40B4-BE49-F238E27FC236}">
                <a16:creationId xmlns:a16="http://schemas.microsoft.com/office/drawing/2014/main" id="{0EE4F0D1-B7F6-A24C-BC63-F07DC60CDEA8}"/>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extLst>
      <p:ext uri="{BB962C8B-B14F-4D97-AF65-F5344CB8AC3E}">
        <p14:creationId xmlns:p14="http://schemas.microsoft.com/office/powerpoint/2010/main" val="161078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E35B93-74CA-4FD8-BE59-23D455EDA38B}"/>
              </a:ext>
            </a:extLst>
          </p:cNvPr>
          <p:cNvSpPr txBox="1"/>
          <p:nvPr/>
        </p:nvSpPr>
        <p:spPr>
          <a:xfrm>
            <a:off x="1524000" y="304800"/>
            <a:ext cx="6858000" cy="5652830"/>
          </a:xfrm>
          <a:prstGeom prst="rect">
            <a:avLst/>
          </a:prstGeom>
          <a:noFill/>
        </p:spPr>
        <p:txBody>
          <a:bodyPr wrap="square">
            <a:spAutoFit/>
          </a:bodyPr>
          <a:lstStyle/>
          <a:p>
            <a:pPr marR="228600" algn="ctr">
              <a:spcBef>
                <a:spcPts val="0"/>
              </a:spcBef>
              <a:spcAft>
                <a:spcPts val="400"/>
              </a:spcAft>
            </a:pPr>
            <a:r>
              <a:rPr lang="en-US" sz="2200" b="1" dirty="0">
                <a:solidFill>
                  <a:schemeClr val="tx1">
                    <a:lumMod val="50000"/>
                    <a:lumOff val="50000"/>
                  </a:schemeClr>
                </a:solidFill>
                <a:effectLst/>
                <a:latin typeface="+mj-lt"/>
                <a:ea typeface="Calibri" panose="020F0502020204030204" pitchFamily="34" charset="0"/>
              </a:rPr>
              <a:t>AGENDA</a:t>
            </a:r>
            <a:r>
              <a:rPr lang="en-US" sz="1400" b="1" dirty="0">
                <a:solidFill>
                  <a:schemeClr val="tx1">
                    <a:lumMod val="50000"/>
                    <a:lumOff val="50000"/>
                  </a:schemeClr>
                </a:solidFill>
                <a:effectLst/>
                <a:latin typeface="+mj-lt"/>
                <a:ea typeface="Calibri" panose="020F0502020204030204" pitchFamily="34" charset="0"/>
              </a:rPr>
              <a:t> </a:t>
            </a:r>
            <a:endParaRPr lang="en-US" sz="1400" dirty="0">
              <a:solidFill>
                <a:schemeClr val="tx1">
                  <a:lumMod val="50000"/>
                  <a:lumOff val="50000"/>
                </a:schemeClr>
              </a:solidFill>
              <a:effectLst/>
              <a:latin typeface="+mj-lt"/>
              <a:ea typeface="Times New Roman" panose="02020603050405020304" pitchFamily="18" charset="0"/>
            </a:endParaRPr>
          </a:p>
          <a:p>
            <a:pPr marR="0">
              <a:spcBef>
                <a:spcPts val="0"/>
              </a:spcBef>
              <a:spcAft>
                <a:spcPts val="0"/>
              </a:spcAft>
            </a:pPr>
            <a:r>
              <a:rPr lang="en-US" sz="1400" b="1" dirty="0">
                <a:solidFill>
                  <a:srgbClr val="002060"/>
                </a:solidFill>
                <a:effectLst/>
                <a:latin typeface="+mj-lt"/>
                <a:ea typeface="Calibri" panose="020F0502020204030204" pitchFamily="34" charset="0"/>
              </a:rPr>
              <a:t>| Welcome | </a:t>
            </a:r>
            <a:r>
              <a:rPr lang="en-US" sz="1400" dirty="0">
                <a:solidFill>
                  <a:srgbClr val="002060"/>
                </a:solidFill>
                <a:effectLst/>
                <a:latin typeface="+mj-lt"/>
                <a:ea typeface="Calibri" panose="020F0502020204030204" pitchFamily="34" charset="0"/>
              </a:rPr>
              <a:t>Patricia Rothwell, Executive Director, EEBC </a:t>
            </a:r>
            <a:endParaRPr lang="en-US" sz="1400" dirty="0">
              <a:solidFill>
                <a:srgbClr val="002060"/>
              </a:solidFill>
              <a:effectLst/>
              <a:latin typeface="+mj-lt"/>
              <a:ea typeface="Times New Roman" panose="02020603050405020304" pitchFamily="18" charset="0"/>
            </a:endParaRPr>
          </a:p>
          <a:p>
            <a:pPr marR="0">
              <a:spcBef>
                <a:spcPts val="0"/>
              </a:spcBef>
              <a:spcAft>
                <a:spcPts val="0"/>
              </a:spcAft>
            </a:pPr>
            <a:r>
              <a:rPr lang="en-US" sz="1400" b="1" dirty="0">
                <a:solidFill>
                  <a:srgbClr val="002060"/>
                </a:solidFill>
                <a:effectLst/>
                <a:latin typeface="+mj-lt"/>
                <a:ea typeface="Calibri" panose="020F0502020204030204" pitchFamily="34" charset="0"/>
              </a:rPr>
              <a:t>| Anti-Trust Review </a:t>
            </a:r>
            <a:endParaRPr lang="en-US" sz="1400" dirty="0">
              <a:solidFill>
                <a:srgbClr val="002060"/>
              </a:solidFill>
              <a:effectLst/>
              <a:latin typeface="+mj-lt"/>
              <a:ea typeface="Times New Roman" panose="02020603050405020304" pitchFamily="18" charset="0"/>
            </a:endParaRPr>
          </a:p>
          <a:p>
            <a:pPr marR="0">
              <a:spcBef>
                <a:spcPts val="0"/>
              </a:spcBef>
              <a:spcAft>
                <a:spcPts val="0"/>
              </a:spcAft>
            </a:pPr>
            <a:r>
              <a:rPr lang="en-US" sz="1400" b="1" dirty="0">
                <a:solidFill>
                  <a:srgbClr val="002060"/>
                </a:solidFill>
                <a:effectLst/>
                <a:latin typeface="+mj-lt"/>
                <a:ea typeface="Calibri" panose="020F0502020204030204" pitchFamily="34" charset="0"/>
              </a:rPr>
              <a:t>| Introductions </a:t>
            </a:r>
            <a:endParaRPr lang="en-US" sz="1400" dirty="0">
              <a:solidFill>
                <a:srgbClr val="002060"/>
              </a:solidFill>
              <a:effectLst/>
              <a:latin typeface="+mj-lt"/>
              <a:ea typeface="Times New Roman" panose="02020603050405020304" pitchFamily="18" charset="0"/>
            </a:endParaRPr>
          </a:p>
          <a:p>
            <a:pPr marR="0">
              <a:spcBef>
                <a:spcPts val="0"/>
              </a:spcBef>
              <a:spcAft>
                <a:spcPts val="0"/>
              </a:spcAft>
            </a:pPr>
            <a:r>
              <a:rPr lang="en-US" sz="1400" b="1" dirty="0">
                <a:solidFill>
                  <a:srgbClr val="002060"/>
                </a:solidFill>
                <a:effectLst/>
                <a:latin typeface="+mj-lt"/>
                <a:ea typeface="Times New Roman" panose="02020603050405020304" pitchFamily="18" charset="0"/>
              </a:rPr>
              <a:t> </a:t>
            </a:r>
          </a:p>
          <a:p>
            <a:pPr>
              <a:spcBef>
                <a:spcPts val="0"/>
              </a:spcBef>
              <a:spcAft>
                <a:spcPts val="0"/>
              </a:spcAft>
            </a:pPr>
            <a:r>
              <a:rPr lang="en-US" sz="1400" b="1" dirty="0">
                <a:solidFill>
                  <a:srgbClr val="002060"/>
                </a:solidFill>
                <a:effectLst/>
                <a:latin typeface="+mj-lt"/>
                <a:ea typeface="Times New Roman" panose="02020603050405020304" pitchFamily="18" charset="0"/>
              </a:rPr>
              <a:t>| </a:t>
            </a:r>
            <a:r>
              <a:rPr lang="en-US" sz="1400" b="1" dirty="0">
                <a:solidFill>
                  <a:srgbClr val="002060"/>
                </a:solidFill>
                <a:latin typeface="+mj-lt"/>
                <a:ea typeface="Times New Roman" panose="02020603050405020304" pitchFamily="18" charset="0"/>
              </a:rPr>
              <a:t>OUTCOMES FOR </a:t>
            </a:r>
            <a:r>
              <a:rPr lang="en-US" sz="1400" b="1" dirty="0">
                <a:solidFill>
                  <a:srgbClr val="002060"/>
                </a:solidFill>
                <a:effectLst/>
                <a:latin typeface="+mj-lt"/>
                <a:ea typeface="Times New Roman" panose="02020603050405020304" pitchFamily="18" charset="0"/>
              </a:rPr>
              <a:t>TODAY </a:t>
            </a:r>
          </a:p>
          <a:p>
            <a:pPr lvl="1">
              <a:spcBef>
                <a:spcPts val="0"/>
              </a:spcBef>
              <a:spcAft>
                <a:spcPts val="0"/>
              </a:spcAft>
            </a:pPr>
            <a:r>
              <a:rPr lang="en-US" sz="1400" dirty="0">
                <a:solidFill>
                  <a:srgbClr val="002060"/>
                </a:solidFill>
                <a:effectLst/>
                <a:latin typeface="+mj-lt"/>
                <a:ea typeface="Times New Roman" panose="02020603050405020304" pitchFamily="18" charset="0"/>
              </a:rPr>
              <a:t>| Identify Priorities</a:t>
            </a:r>
          </a:p>
          <a:p>
            <a:pPr lvl="1">
              <a:spcBef>
                <a:spcPts val="0"/>
              </a:spcBef>
              <a:spcAft>
                <a:spcPts val="0"/>
              </a:spcAft>
            </a:pPr>
            <a:r>
              <a:rPr lang="en-US" sz="1400" dirty="0">
                <a:solidFill>
                  <a:srgbClr val="002060"/>
                </a:solidFill>
                <a:latin typeface="+mj-lt"/>
                <a:ea typeface="Times New Roman" panose="02020603050405020304" pitchFamily="18" charset="0"/>
              </a:rPr>
              <a:t>| Co-chairs</a:t>
            </a:r>
            <a:endParaRPr lang="en-US" sz="1400" dirty="0">
              <a:solidFill>
                <a:srgbClr val="002060"/>
              </a:solidFill>
              <a:effectLst/>
              <a:latin typeface="+mj-lt"/>
              <a:ea typeface="Times New Roman" panose="02020603050405020304" pitchFamily="18" charset="0"/>
            </a:endParaRPr>
          </a:p>
          <a:p>
            <a:pPr marR="0">
              <a:spcBef>
                <a:spcPts val="0"/>
              </a:spcBef>
              <a:spcAft>
                <a:spcPts val="0"/>
              </a:spcAft>
            </a:pPr>
            <a:endParaRPr lang="en-US" sz="1400" dirty="0">
              <a:solidFill>
                <a:srgbClr val="002060"/>
              </a:solidFill>
              <a:effectLst/>
              <a:latin typeface="+mj-lt"/>
              <a:ea typeface="Times New Roman" panose="02020603050405020304" pitchFamily="18" charset="0"/>
            </a:endParaRPr>
          </a:p>
          <a:p>
            <a:pPr>
              <a:spcBef>
                <a:spcPts val="0"/>
              </a:spcBef>
              <a:spcAft>
                <a:spcPts val="0"/>
              </a:spcAft>
            </a:pPr>
            <a:r>
              <a:rPr lang="en-US" sz="1400" b="1" dirty="0">
                <a:solidFill>
                  <a:srgbClr val="002060"/>
                </a:solidFill>
                <a:effectLst/>
                <a:latin typeface="+mj-lt"/>
                <a:ea typeface="Times New Roman" panose="02020603050405020304" pitchFamily="18" charset="0"/>
              </a:rPr>
              <a:t>| BACKGROUND | WHAT IS “EVERYONE” WORKING ON? </a:t>
            </a:r>
          </a:p>
          <a:p>
            <a:pPr marR="0">
              <a:spcBef>
                <a:spcPts val="0"/>
              </a:spcBef>
              <a:spcAft>
                <a:spcPts val="0"/>
              </a:spcAft>
            </a:pPr>
            <a:endParaRPr lang="en-US" sz="1400" b="1" dirty="0">
              <a:solidFill>
                <a:srgbClr val="002060"/>
              </a:solidFill>
              <a:effectLst/>
              <a:latin typeface="+mj-lt"/>
              <a:ea typeface="Times New Roman" panose="02020603050405020304" pitchFamily="18" charset="0"/>
            </a:endParaRPr>
          </a:p>
          <a:p>
            <a:pPr marR="0">
              <a:spcBef>
                <a:spcPts val="0"/>
              </a:spcBef>
              <a:spcAft>
                <a:spcPts val="0"/>
              </a:spcAft>
            </a:pPr>
            <a:r>
              <a:rPr lang="en-US" sz="1400" b="1" dirty="0">
                <a:solidFill>
                  <a:srgbClr val="002060"/>
                </a:solidFill>
                <a:latin typeface="+mj-lt"/>
                <a:ea typeface="Times New Roman" panose="02020603050405020304" pitchFamily="18" charset="0"/>
              </a:rPr>
              <a:t>| WHAT DO YOU WANT &amp; NEED TO WORK ON NOW?</a:t>
            </a:r>
          </a:p>
          <a:p>
            <a:pPr lvl="1">
              <a:spcBef>
                <a:spcPts val="0"/>
              </a:spcBef>
              <a:spcAft>
                <a:spcPts val="0"/>
              </a:spcAft>
            </a:pPr>
            <a:r>
              <a:rPr lang="en-US" sz="1400" dirty="0">
                <a:solidFill>
                  <a:srgbClr val="002060"/>
                </a:solidFill>
                <a:effectLst/>
                <a:latin typeface="+mj-lt"/>
                <a:ea typeface="Times New Roman" panose="02020603050405020304" pitchFamily="18" charset="0"/>
              </a:rPr>
              <a:t>|  </a:t>
            </a:r>
            <a:r>
              <a:rPr lang="en-US" sz="1400" dirty="0">
                <a:solidFill>
                  <a:srgbClr val="002060"/>
                </a:solidFill>
                <a:latin typeface="+mj-lt"/>
                <a:ea typeface="Times New Roman" panose="02020603050405020304" pitchFamily="18" charset="0"/>
              </a:rPr>
              <a:t>Contractor/Dealer Priorities &amp; Peer Sharing Ideas</a:t>
            </a:r>
            <a:endParaRPr lang="en-US" sz="1400" dirty="0">
              <a:solidFill>
                <a:srgbClr val="002060"/>
              </a:solidFill>
              <a:effectLst/>
              <a:latin typeface="+mj-lt"/>
              <a:ea typeface="Times New Roman" panose="02020603050405020304" pitchFamily="18" charset="0"/>
            </a:endParaRPr>
          </a:p>
          <a:p>
            <a:pPr>
              <a:spcBef>
                <a:spcPts val="0"/>
              </a:spcBef>
              <a:spcAft>
                <a:spcPts val="0"/>
              </a:spcAft>
            </a:pPr>
            <a:endParaRPr lang="en-US" sz="1400" b="1" dirty="0">
              <a:solidFill>
                <a:srgbClr val="002060"/>
              </a:solidFill>
              <a:latin typeface="+mj-lt"/>
              <a:ea typeface="Times New Roman" panose="02020603050405020304" pitchFamily="18" charset="0"/>
            </a:endParaRPr>
          </a:p>
          <a:p>
            <a:pPr>
              <a:spcBef>
                <a:spcPts val="0"/>
              </a:spcBef>
              <a:spcAft>
                <a:spcPts val="0"/>
              </a:spcAft>
            </a:pPr>
            <a:r>
              <a:rPr lang="en-US" sz="1400" b="1" dirty="0">
                <a:solidFill>
                  <a:srgbClr val="002060"/>
                </a:solidFill>
                <a:latin typeface="+mj-lt"/>
                <a:ea typeface="Times New Roman" panose="02020603050405020304" pitchFamily="18" charset="0"/>
              </a:rPr>
              <a:t>| NEXT STEPS </a:t>
            </a:r>
          </a:p>
          <a:p>
            <a:pPr>
              <a:spcBef>
                <a:spcPts val="0"/>
              </a:spcBef>
              <a:spcAft>
                <a:spcPts val="0"/>
              </a:spcAft>
            </a:pPr>
            <a:endParaRPr lang="en-US" sz="1400" b="1" dirty="0">
              <a:solidFill>
                <a:srgbClr val="002060"/>
              </a:solidFill>
              <a:latin typeface="+mj-lt"/>
              <a:ea typeface="Times New Roman" panose="02020603050405020304" pitchFamily="18" charset="0"/>
            </a:endParaRPr>
          </a:p>
          <a:p>
            <a:pPr>
              <a:spcBef>
                <a:spcPts val="0"/>
              </a:spcBef>
              <a:spcAft>
                <a:spcPts val="0"/>
              </a:spcAft>
            </a:pPr>
            <a:r>
              <a:rPr lang="en-US" sz="1400" b="1" dirty="0">
                <a:solidFill>
                  <a:srgbClr val="002060"/>
                </a:solidFill>
                <a:latin typeface="+mj-lt"/>
                <a:ea typeface="Times New Roman" panose="02020603050405020304" pitchFamily="18" charset="0"/>
              </a:rPr>
              <a:t>| NEXT MEETINGS – </a:t>
            </a:r>
          </a:p>
          <a:p>
            <a:pPr lvl="1">
              <a:spcBef>
                <a:spcPts val="0"/>
              </a:spcBef>
              <a:spcAft>
                <a:spcPts val="0"/>
              </a:spcAft>
            </a:pPr>
            <a:r>
              <a:rPr lang="en-US" sz="1400" dirty="0">
                <a:solidFill>
                  <a:srgbClr val="002060"/>
                </a:solidFill>
                <a:latin typeface="+mj-lt"/>
                <a:ea typeface="Times New Roman" panose="02020603050405020304" pitchFamily="18" charset="0"/>
              </a:rPr>
              <a:t>|  Quarterly Membership Meeting – 7:30am-9:30am | How COVID’s Changed HVAC?</a:t>
            </a:r>
          </a:p>
          <a:p>
            <a:pPr lvl="1">
              <a:spcBef>
                <a:spcPts val="0"/>
              </a:spcBef>
              <a:spcAft>
                <a:spcPts val="0"/>
              </a:spcAft>
            </a:pPr>
            <a:r>
              <a:rPr lang="en-US" sz="1400" dirty="0">
                <a:solidFill>
                  <a:srgbClr val="002060"/>
                </a:solidFill>
                <a:latin typeface="+mj-lt"/>
                <a:ea typeface="Times New Roman" panose="02020603050405020304" pitchFamily="18" charset="0"/>
              </a:rPr>
              <a:t>|  HP Action Group – Contractor/Dealers March 17</a:t>
            </a:r>
            <a:r>
              <a:rPr lang="en-US" sz="1400" baseline="30000" dirty="0">
                <a:solidFill>
                  <a:srgbClr val="002060"/>
                </a:solidFill>
                <a:latin typeface="+mj-lt"/>
                <a:ea typeface="Times New Roman" panose="02020603050405020304" pitchFamily="18" charset="0"/>
              </a:rPr>
              <a:t>th </a:t>
            </a:r>
            <a:r>
              <a:rPr lang="en-US" sz="1400" dirty="0">
                <a:solidFill>
                  <a:srgbClr val="002060"/>
                </a:solidFill>
                <a:latin typeface="+mj-lt"/>
                <a:ea typeface="Times New Roman" panose="02020603050405020304" pitchFamily="18" charset="0"/>
              </a:rPr>
              <a:t>13pm-4pm (Reschedule?)</a:t>
            </a:r>
            <a:endParaRPr lang="en-US" sz="1600" dirty="0">
              <a:solidFill>
                <a:srgbClr val="002060"/>
              </a:solidFill>
              <a:latin typeface="+mj-lt"/>
              <a:ea typeface="Times New Roman" panose="02020603050405020304" pitchFamily="18" charset="0"/>
            </a:endParaRPr>
          </a:p>
          <a:p>
            <a:pPr lvl="1">
              <a:spcBef>
                <a:spcPts val="0"/>
              </a:spcBef>
              <a:spcAft>
                <a:spcPts val="0"/>
              </a:spcAft>
            </a:pPr>
            <a:endParaRPr lang="en-US" sz="1400" b="1" dirty="0">
              <a:solidFill>
                <a:srgbClr val="002060"/>
              </a:solidFill>
              <a:effectLst/>
              <a:latin typeface="+mj-lt"/>
              <a:ea typeface="Times New Roman" panose="02020603050405020304" pitchFamily="18" charset="0"/>
            </a:endParaRPr>
          </a:p>
          <a:p>
            <a:pPr marR="0">
              <a:spcBef>
                <a:spcPts val="0"/>
              </a:spcBef>
              <a:spcAft>
                <a:spcPts val="0"/>
              </a:spcAft>
            </a:pPr>
            <a:r>
              <a:rPr lang="en-US" sz="1400" b="1" dirty="0">
                <a:solidFill>
                  <a:srgbClr val="002060"/>
                </a:solidFill>
                <a:effectLst/>
                <a:latin typeface="+mj-lt"/>
                <a:ea typeface="Times New Roman" panose="02020603050405020304" pitchFamily="18" charset="0"/>
              </a:rPr>
              <a:t>| Next Steps &amp; Meeting Dates</a:t>
            </a:r>
            <a:endParaRPr lang="en-US" sz="1400" b="1" dirty="0">
              <a:solidFill>
                <a:srgbClr val="002060"/>
              </a:solidFill>
              <a:latin typeface="+mj-lt"/>
              <a:ea typeface="Times New Roman" panose="02020603050405020304" pitchFamily="18" charset="0"/>
            </a:endParaRPr>
          </a:p>
          <a:p>
            <a:pPr marR="0">
              <a:spcBef>
                <a:spcPts val="0"/>
              </a:spcBef>
              <a:spcAft>
                <a:spcPts val="0"/>
              </a:spcAft>
            </a:pPr>
            <a:endParaRPr lang="en-US" sz="1400" b="1" dirty="0">
              <a:solidFill>
                <a:srgbClr val="002060"/>
              </a:solidFill>
              <a:effectLst/>
              <a:latin typeface="+mj-lt"/>
              <a:ea typeface="Times New Roman" panose="02020603050405020304" pitchFamily="18" charset="0"/>
            </a:endParaRPr>
          </a:p>
          <a:p>
            <a:pPr marR="0">
              <a:spcBef>
                <a:spcPts val="0"/>
              </a:spcBef>
              <a:spcAft>
                <a:spcPts val="0"/>
              </a:spcAft>
            </a:pPr>
            <a:r>
              <a:rPr lang="en-US" sz="1400" b="1" dirty="0">
                <a:solidFill>
                  <a:srgbClr val="002060"/>
                </a:solidFill>
                <a:effectLst/>
                <a:latin typeface="+mj-lt"/>
                <a:ea typeface="Times New Roman" panose="02020603050405020304" pitchFamily="18" charset="0"/>
              </a:rPr>
              <a:t>| Close Meeting</a:t>
            </a:r>
            <a:endParaRPr lang="en-US" sz="1400" b="1" dirty="0">
              <a:solidFill>
                <a:srgbClr val="002060"/>
              </a:solidFill>
              <a:latin typeface="+mj-lt"/>
              <a:ea typeface="Times New Roman" panose="02020603050405020304" pitchFamily="18" charset="0"/>
            </a:endParaRPr>
          </a:p>
          <a:p>
            <a:pPr marR="0">
              <a:spcBef>
                <a:spcPts val="0"/>
              </a:spcBef>
              <a:spcAft>
                <a:spcPts val="0"/>
              </a:spcAft>
            </a:pPr>
            <a:r>
              <a:rPr lang="en-US" sz="1400" b="1" dirty="0">
                <a:solidFill>
                  <a:srgbClr val="002060"/>
                </a:solidFill>
                <a:effectLst/>
                <a:latin typeface="+mj-lt"/>
                <a:ea typeface="Times New Roman" panose="02020603050405020304" pitchFamily="18" charset="0"/>
              </a:rPr>
              <a:t> </a:t>
            </a:r>
            <a:endParaRPr lang="en-US" sz="1400" dirty="0">
              <a:solidFill>
                <a:srgbClr val="002060"/>
              </a:solidFill>
              <a:effectLst/>
              <a:latin typeface="+mj-lt"/>
              <a:ea typeface="Times New Roman" panose="02020603050405020304" pitchFamily="18" charset="0"/>
            </a:endParaRPr>
          </a:p>
        </p:txBody>
      </p:sp>
      <p:sp>
        <p:nvSpPr>
          <p:cNvPr id="4" name="Footer Placeholder 2">
            <a:extLst>
              <a:ext uri="{FF2B5EF4-FFF2-40B4-BE49-F238E27FC236}">
                <a16:creationId xmlns:a16="http://schemas.microsoft.com/office/drawing/2014/main" id="{09189017-2F80-7643-B729-3D44498E99AF}"/>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2</a:t>
            </a:fld>
            <a:r>
              <a:rPr lang="en-US" dirty="0"/>
              <a:t>  |   HVAC/HP ACTION GROUP   </a:t>
            </a:r>
          </a:p>
        </p:txBody>
      </p:sp>
      <p:sp>
        <p:nvSpPr>
          <p:cNvPr id="6" name="Date Placeholder 3">
            <a:extLst>
              <a:ext uri="{FF2B5EF4-FFF2-40B4-BE49-F238E27FC236}">
                <a16:creationId xmlns:a16="http://schemas.microsoft.com/office/drawing/2014/main" id="{1E2AAE0B-3097-6741-926E-A6D28B2A29F3}"/>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extLst>
      <p:ext uri="{BB962C8B-B14F-4D97-AF65-F5344CB8AC3E}">
        <p14:creationId xmlns:p14="http://schemas.microsoft.com/office/powerpoint/2010/main" val="106002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F7F530-2409-4317-840B-666F4A7A850F}"/>
              </a:ext>
            </a:extLst>
          </p:cNvPr>
          <p:cNvSpPr txBox="1"/>
          <p:nvPr/>
        </p:nvSpPr>
        <p:spPr>
          <a:xfrm>
            <a:off x="1752600" y="2973898"/>
            <a:ext cx="5829300" cy="2136419"/>
          </a:xfrm>
          <a:prstGeom prst="rect">
            <a:avLst/>
          </a:prstGeom>
          <a:noFill/>
        </p:spPr>
        <p:txBody>
          <a:bodyPr wrap="square">
            <a:spAutoFit/>
          </a:bodyPr>
          <a:lstStyle/>
          <a:p>
            <a:pPr marL="0" marR="0" algn="ctr">
              <a:spcBef>
                <a:spcPts val="0"/>
              </a:spcBef>
              <a:spcAft>
                <a:spcPts val="0"/>
              </a:spcAft>
            </a:pPr>
            <a:endPar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0" marR="0" algn="ctr">
              <a:spcBef>
                <a:spcPts val="0"/>
              </a:spcBef>
              <a:spcAft>
                <a:spcPts val="0"/>
              </a:spcAft>
            </a:pPr>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ALL EEBC </a:t>
            </a:r>
          </a:p>
          <a:p>
            <a:pPr marL="0" marR="0" algn="ctr">
              <a:spcBef>
                <a:spcPts val="0"/>
              </a:spcBef>
              <a:spcAft>
                <a:spcPts val="0"/>
              </a:spcAft>
            </a:pPr>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HVAC/Heat Pump Action Group Meetings </a:t>
            </a:r>
          </a:p>
          <a:p>
            <a:pPr marL="0" marR="0" algn="ctr">
              <a:spcBef>
                <a:spcPts val="0"/>
              </a:spcBef>
              <a:spcAft>
                <a:spcPts val="0"/>
              </a:spcAft>
            </a:pPr>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Webpage Link</a:t>
            </a:r>
            <a:endParaRPr lang="en-US"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https://www.eebco.org/hvac-hp-action-group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ctr">
              <a:lnSpc>
                <a:spcPct val="150000"/>
              </a:lnSpc>
            </a:pPr>
            <a:endParaRPr lang="en-US" sz="1400" dirty="0">
              <a:solidFill>
                <a:srgbClr val="002060"/>
              </a:solidFill>
              <a:latin typeface="Calibri" panose="020F0502020204030204" pitchFamily="34" charset="0"/>
              <a:cs typeface="Calibri" panose="020F0502020204030204" pitchFamily="34" charset="0"/>
            </a:endParaRPr>
          </a:p>
        </p:txBody>
      </p:sp>
      <p:sp>
        <p:nvSpPr>
          <p:cNvPr id="6" name="Footer Placeholder 2">
            <a:extLst>
              <a:ext uri="{FF2B5EF4-FFF2-40B4-BE49-F238E27FC236}">
                <a16:creationId xmlns:a16="http://schemas.microsoft.com/office/drawing/2014/main" id="{D942C17E-3EBF-FA45-9D85-8EB3C84EE498}"/>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3</a:t>
            </a:fld>
            <a:r>
              <a:rPr lang="en-US" dirty="0"/>
              <a:t>  |   HVAC/HP ACTION GROUP</a:t>
            </a:r>
          </a:p>
        </p:txBody>
      </p:sp>
      <p:pic>
        <p:nvPicPr>
          <p:cNvPr id="5" name="Picture 4">
            <a:extLst>
              <a:ext uri="{FF2B5EF4-FFF2-40B4-BE49-F238E27FC236}">
                <a16:creationId xmlns:a16="http://schemas.microsoft.com/office/drawing/2014/main" id="{9E3A04CC-861F-7B4D-911B-8918FACE6B57}"/>
              </a:ext>
            </a:extLst>
          </p:cNvPr>
          <p:cNvPicPr>
            <a:picLocks noChangeAspect="1"/>
          </p:cNvPicPr>
          <p:nvPr/>
        </p:nvPicPr>
        <p:blipFill>
          <a:blip r:embed="rId3"/>
          <a:stretch>
            <a:fillRect/>
          </a:stretch>
        </p:blipFill>
        <p:spPr>
          <a:xfrm>
            <a:off x="863123" y="1713347"/>
            <a:ext cx="7162800" cy="152400"/>
          </a:xfrm>
          <a:prstGeom prst="rect">
            <a:avLst/>
          </a:prstGeom>
        </p:spPr>
      </p:pic>
      <p:sp>
        <p:nvSpPr>
          <p:cNvPr id="7" name="TextBox 6">
            <a:extLst>
              <a:ext uri="{FF2B5EF4-FFF2-40B4-BE49-F238E27FC236}">
                <a16:creationId xmlns:a16="http://schemas.microsoft.com/office/drawing/2014/main" id="{7FAB37C5-CEDF-D340-8E26-634CAEDC9F84}"/>
              </a:ext>
            </a:extLst>
          </p:cNvPr>
          <p:cNvSpPr txBox="1"/>
          <p:nvPr/>
        </p:nvSpPr>
        <p:spPr>
          <a:xfrm>
            <a:off x="939323" y="548398"/>
            <a:ext cx="7010400" cy="1800493"/>
          </a:xfrm>
          <a:prstGeom prst="rect">
            <a:avLst/>
          </a:prstGeom>
          <a:noFill/>
        </p:spPr>
        <p:txBody>
          <a:bodyPr wrap="square">
            <a:spAutoFit/>
          </a:bodyPr>
          <a:lstStyle/>
          <a:p>
            <a:pPr algn="ctr">
              <a:spcBef>
                <a:spcPts val="800"/>
              </a:spcBef>
            </a:pPr>
            <a:r>
              <a:rPr lang="en-US" sz="3200" b="1" dirty="0">
                <a:solidFill>
                  <a:schemeClr val="tx1">
                    <a:lumMod val="50000"/>
                    <a:lumOff val="50000"/>
                  </a:schemeClr>
                </a:solidFill>
                <a:ea typeface="Times New Roman" panose="02020603050405020304" pitchFamily="18" charset="0"/>
              </a:rPr>
              <a:t>RE</a:t>
            </a:r>
            <a:r>
              <a:rPr lang="en-US" sz="3200" b="1" dirty="0">
                <a:solidFill>
                  <a:srgbClr val="7F7F7F"/>
                </a:solidFill>
                <a:ea typeface="Times New Roman" panose="02020603050405020304" pitchFamily="18" charset="0"/>
              </a:rPr>
              <a:t>FRESH</a:t>
            </a:r>
            <a:r>
              <a:rPr lang="en-US" sz="3200" b="1" dirty="0">
                <a:solidFill>
                  <a:schemeClr val="tx1">
                    <a:lumMod val="50000"/>
                    <a:lumOff val="50000"/>
                  </a:schemeClr>
                </a:solidFill>
                <a:ea typeface="Times New Roman" panose="02020603050405020304" pitchFamily="18" charset="0"/>
              </a:rPr>
              <a:t>ER</a:t>
            </a:r>
          </a:p>
          <a:p>
            <a:pPr algn="ctr">
              <a:spcBef>
                <a:spcPts val="800"/>
              </a:spcBef>
            </a:pPr>
            <a:r>
              <a:rPr lang="en-US" sz="3200" b="1" dirty="0">
                <a:solidFill>
                  <a:srgbClr val="7F7F7F"/>
                </a:solidFill>
                <a:latin typeface="Calibri" panose="020F0502020204030204" pitchFamily="34" charset="0"/>
                <a:ea typeface="Times New Roman" panose="02020603050405020304" pitchFamily="18" charset="0"/>
                <a:cs typeface="Calibri" panose="020F0502020204030204" pitchFamily="34" charset="0"/>
              </a:rPr>
              <a:t>YOUR HP RESOURCES WEBLINK</a:t>
            </a:r>
          </a:p>
          <a:p>
            <a:pPr algn="ctr">
              <a:spcBef>
                <a:spcPts val="800"/>
              </a:spcBef>
            </a:pPr>
            <a:r>
              <a:rPr lang="en-US" sz="3200" b="1" dirty="0">
                <a:solidFill>
                  <a:schemeClr val="tx1">
                    <a:lumMod val="50000"/>
                    <a:lumOff val="50000"/>
                  </a:schemeClr>
                </a:solidFill>
                <a:ea typeface="Times New Roman" panose="02020603050405020304" pitchFamily="18" charset="0"/>
              </a:rPr>
              <a:t> </a:t>
            </a:r>
          </a:p>
        </p:txBody>
      </p:sp>
      <p:sp>
        <p:nvSpPr>
          <p:cNvPr id="8" name="Date Placeholder 3">
            <a:extLst>
              <a:ext uri="{FF2B5EF4-FFF2-40B4-BE49-F238E27FC236}">
                <a16:creationId xmlns:a16="http://schemas.microsoft.com/office/drawing/2014/main" id="{7DC7913A-861D-104E-908D-904E93E83C92}"/>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extLst>
      <p:ext uri="{BB962C8B-B14F-4D97-AF65-F5344CB8AC3E}">
        <p14:creationId xmlns:p14="http://schemas.microsoft.com/office/powerpoint/2010/main" val="157686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2B22E8-A66D-4D7B-BBD9-3F4E6B096A22}"/>
              </a:ext>
            </a:extLst>
          </p:cNvPr>
          <p:cNvSpPr txBox="1"/>
          <p:nvPr/>
        </p:nvSpPr>
        <p:spPr>
          <a:xfrm>
            <a:off x="1562100" y="841599"/>
            <a:ext cx="6477000" cy="4044697"/>
          </a:xfrm>
          <a:prstGeom prst="rect">
            <a:avLst/>
          </a:prstGeom>
          <a:noFill/>
        </p:spPr>
        <p:txBody>
          <a:bodyPr wrap="square">
            <a:spAutoFit/>
          </a:bodyPr>
          <a:lstStyle/>
          <a:p>
            <a:pPr algn="ctr">
              <a:lnSpc>
                <a:spcPct val="150000"/>
              </a:lnSpc>
            </a:pPr>
            <a:r>
              <a:rPr lang="en-US" sz="3600" b="1" i="1" dirty="0">
                <a:solidFill>
                  <a:srgbClr val="002060"/>
                </a:solidFill>
                <a:effectLst/>
                <a:latin typeface="+mn-lt"/>
                <a:ea typeface="Calibri" panose="020F0502020204030204" pitchFamily="34" charset="0"/>
              </a:rPr>
              <a:t>“Today’s Purpose?” </a:t>
            </a:r>
          </a:p>
          <a:p>
            <a:pPr algn="ctr">
              <a:lnSpc>
                <a:spcPct val="150000"/>
              </a:lnSpc>
            </a:pPr>
            <a:r>
              <a:rPr lang="en-US" sz="3200" b="1" dirty="0">
                <a:solidFill>
                  <a:srgbClr val="002060"/>
                </a:solidFill>
                <a:effectLst/>
                <a:latin typeface="+mn-lt"/>
                <a:ea typeface="Calibri" panose="020F0502020204030204" pitchFamily="34" charset="0"/>
              </a:rPr>
              <a:t>WORKING MEETING </a:t>
            </a:r>
          </a:p>
          <a:p>
            <a:pPr lvl="2">
              <a:lnSpc>
                <a:spcPct val="150000"/>
              </a:lnSpc>
            </a:pPr>
            <a:r>
              <a:rPr lang="en-US" sz="3200" dirty="0">
                <a:solidFill>
                  <a:srgbClr val="002060"/>
                </a:solidFill>
                <a:latin typeface="+mn-lt"/>
              </a:rPr>
              <a:t>#1  Identify HP Dealer Priorities</a:t>
            </a:r>
          </a:p>
          <a:p>
            <a:pPr lvl="2"/>
            <a:r>
              <a:rPr lang="en-US" sz="3200" dirty="0">
                <a:solidFill>
                  <a:srgbClr val="002060"/>
                </a:solidFill>
                <a:latin typeface="+mn-lt"/>
              </a:rPr>
              <a:t>#2  Understand All Organization Workstreams’ Influence </a:t>
            </a:r>
          </a:p>
          <a:p>
            <a:pPr lvl="2">
              <a:lnSpc>
                <a:spcPct val="150000"/>
              </a:lnSpc>
            </a:pPr>
            <a:r>
              <a:rPr lang="en-US" sz="3200" dirty="0">
                <a:solidFill>
                  <a:srgbClr val="002060"/>
                </a:solidFill>
                <a:latin typeface="+mn-lt"/>
              </a:rPr>
              <a:t>#3  Co-chair Nominations</a:t>
            </a:r>
            <a:endParaRPr lang="en-US" sz="3200" dirty="0">
              <a:solidFill>
                <a:srgbClr val="002060"/>
              </a:solidFill>
            </a:endParaRPr>
          </a:p>
        </p:txBody>
      </p:sp>
      <p:sp>
        <p:nvSpPr>
          <p:cNvPr id="4" name="Footer Placeholder 2">
            <a:extLst>
              <a:ext uri="{FF2B5EF4-FFF2-40B4-BE49-F238E27FC236}">
                <a16:creationId xmlns:a16="http://schemas.microsoft.com/office/drawing/2014/main" id="{B96A50D4-6431-7D41-B013-8665D2342A12}"/>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4</a:t>
            </a:fld>
            <a:r>
              <a:rPr lang="en-US" dirty="0"/>
              <a:t>  |   HVAC/HP ACTION GROUP</a:t>
            </a:r>
          </a:p>
        </p:txBody>
      </p:sp>
      <p:sp>
        <p:nvSpPr>
          <p:cNvPr id="6" name="Date Placeholder 3">
            <a:extLst>
              <a:ext uri="{FF2B5EF4-FFF2-40B4-BE49-F238E27FC236}">
                <a16:creationId xmlns:a16="http://schemas.microsoft.com/office/drawing/2014/main" id="{65DEFC9B-62C2-D94E-AA9D-F87BD3544238}"/>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extLst>
      <p:ext uri="{BB962C8B-B14F-4D97-AF65-F5344CB8AC3E}">
        <p14:creationId xmlns:p14="http://schemas.microsoft.com/office/powerpoint/2010/main" val="3716201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97BA7E-2693-4576-8028-9CC20EFE1BF0}"/>
              </a:ext>
            </a:extLst>
          </p:cNvPr>
          <p:cNvSpPr txBox="1"/>
          <p:nvPr/>
        </p:nvSpPr>
        <p:spPr>
          <a:xfrm>
            <a:off x="685800" y="932234"/>
            <a:ext cx="8077200" cy="6001643"/>
          </a:xfrm>
          <a:prstGeom prst="rect">
            <a:avLst/>
          </a:prstGeom>
          <a:noFill/>
        </p:spPr>
        <p:txBody>
          <a:bodyPr wrap="square">
            <a:spAutoFit/>
          </a:bodyPr>
          <a:lstStyle/>
          <a:p>
            <a:pPr marL="914400" lvl="1" indent="-457200">
              <a:spcBef>
                <a:spcPts val="0"/>
              </a:spcBef>
              <a:spcAft>
                <a:spcPts val="0"/>
              </a:spcAft>
              <a:buFont typeface="Arial" panose="020B0604020202020204" pitchFamily="34" charset="0"/>
              <a:buChar char="•"/>
            </a:pPr>
            <a:r>
              <a:rPr lang="en-US" dirty="0">
                <a:solidFill>
                  <a:srgbClr val="002060"/>
                </a:solidFill>
                <a:effectLst/>
                <a:latin typeface="+mj-lt"/>
                <a:ea typeface="Times New Roman" panose="02020603050405020304" pitchFamily="18" charset="0"/>
              </a:rPr>
              <a:t>EEBC HP Action Group </a:t>
            </a:r>
          </a:p>
          <a:p>
            <a:pPr lvl="1">
              <a:spcBef>
                <a:spcPts val="0"/>
              </a:spcBef>
              <a:spcAft>
                <a:spcPts val="0"/>
              </a:spcAft>
            </a:pPr>
            <a:r>
              <a:rPr lang="en-US" dirty="0">
                <a:solidFill>
                  <a:srgbClr val="002060"/>
                </a:solidFill>
                <a:latin typeface="+mj-lt"/>
                <a:ea typeface="Times New Roman" panose="02020603050405020304" pitchFamily="18" charset="0"/>
              </a:rPr>
              <a:t>	</a:t>
            </a:r>
            <a:r>
              <a:rPr lang="en-US" dirty="0">
                <a:solidFill>
                  <a:srgbClr val="002060"/>
                </a:solidFill>
                <a:effectLst/>
                <a:latin typeface="+mj-lt"/>
                <a:ea typeface="Times New Roman" panose="02020603050405020304" pitchFamily="18" charset="0"/>
              </a:rPr>
              <a:t>Manufacturers, Distributors, &amp; Industry </a:t>
            </a:r>
            <a:r>
              <a:rPr lang="en-US" dirty="0">
                <a:solidFill>
                  <a:srgbClr val="002060"/>
                </a:solidFill>
                <a:latin typeface="+mj-lt"/>
                <a:ea typeface="Times New Roman" panose="02020603050405020304" pitchFamily="18" charset="0"/>
              </a:rPr>
              <a:t>Stakeholders</a:t>
            </a:r>
            <a:endParaRPr lang="en-US" dirty="0">
              <a:solidFill>
                <a:srgbClr val="002060"/>
              </a:solidFill>
              <a:effectLst/>
              <a:latin typeface="+mj-lt"/>
              <a:ea typeface="Times New Roman" panose="02020603050405020304" pitchFamily="18" charset="0"/>
            </a:endParaRPr>
          </a:p>
          <a:p>
            <a:pPr marL="914400" lvl="1" indent="-457200">
              <a:spcBef>
                <a:spcPts val="0"/>
              </a:spcBef>
              <a:spcAft>
                <a:spcPts val="0"/>
              </a:spcAft>
              <a:buFont typeface="Arial" panose="020B0604020202020204" pitchFamily="34" charset="0"/>
              <a:buChar char="•"/>
            </a:pPr>
            <a:endParaRPr lang="en-US" dirty="0">
              <a:solidFill>
                <a:srgbClr val="002060"/>
              </a:solidFill>
              <a:effectLst/>
              <a:latin typeface="+mj-lt"/>
              <a:ea typeface="Times New Roman" panose="02020603050405020304" pitchFamily="18" charset="0"/>
            </a:endParaRPr>
          </a:p>
          <a:p>
            <a:pPr marL="914400" lvl="1" indent="-457200">
              <a:spcBef>
                <a:spcPts val="0"/>
              </a:spcBef>
              <a:spcAft>
                <a:spcPts val="0"/>
              </a:spcAft>
              <a:buFont typeface="Arial" panose="020B0604020202020204" pitchFamily="34" charset="0"/>
              <a:buChar char="•"/>
            </a:pPr>
            <a:r>
              <a:rPr lang="en-US" dirty="0">
                <a:solidFill>
                  <a:srgbClr val="002060"/>
                </a:solidFill>
                <a:effectLst/>
                <a:latin typeface="+mj-lt"/>
                <a:ea typeface="Times New Roman" panose="02020603050405020304" pitchFamily="18" charset="0"/>
              </a:rPr>
              <a:t>Beneficial Electrification League of Colorado [BEL-CO]</a:t>
            </a:r>
          </a:p>
          <a:p>
            <a:pPr lvl="2">
              <a:spcBef>
                <a:spcPts val="0"/>
              </a:spcBef>
              <a:spcAft>
                <a:spcPts val="0"/>
              </a:spcAft>
            </a:pPr>
            <a:r>
              <a:rPr lang="en-US" dirty="0">
                <a:solidFill>
                  <a:srgbClr val="002060"/>
                </a:solidFill>
                <a:latin typeface="+mj-lt"/>
                <a:ea typeface="Times New Roman" panose="02020603050405020304" pitchFamily="18" charset="0"/>
              </a:rPr>
              <a:t>Represents 24 utilities, City of Denver &amp; Boulder, Many Non-profits statewide</a:t>
            </a:r>
            <a:endParaRPr lang="en-US" dirty="0">
              <a:solidFill>
                <a:srgbClr val="002060"/>
              </a:solidFill>
              <a:effectLst/>
              <a:latin typeface="+mj-lt"/>
              <a:ea typeface="Times New Roman" panose="02020603050405020304" pitchFamily="18" charset="0"/>
            </a:endParaRPr>
          </a:p>
          <a:p>
            <a:pPr marL="914400" lvl="1" indent="-457200">
              <a:spcBef>
                <a:spcPts val="0"/>
              </a:spcBef>
              <a:spcAft>
                <a:spcPts val="0"/>
              </a:spcAft>
              <a:buFont typeface="Arial" panose="020B0604020202020204" pitchFamily="34" charset="0"/>
              <a:buChar char="•"/>
            </a:pPr>
            <a:endParaRPr lang="en-US" dirty="0">
              <a:solidFill>
                <a:srgbClr val="002060"/>
              </a:solidFill>
              <a:effectLst/>
              <a:latin typeface="+mj-lt"/>
              <a:ea typeface="Times New Roman" panose="02020603050405020304" pitchFamily="18" charset="0"/>
            </a:endParaRPr>
          </a:p>
          <a:p>
            <a:pPr marL="914400" lvl="1" indent="-457200">
              <a:spcBef>
                <a:spcPts val="0"/>
              </a:spcBef>
              <a:spcAft>
                <a:spcPts val="0"/>
              </a:spcAft>
              <a:buFont typeface="Arial" panose="020B0604020202020204" pitchFamily="34" charset="0"/>
              <a:buChar char="•"/>
            </a:pPr>
            <a:r>
              <a:rPr lang="en-US" dirty="0">
                <a:solidFill>
                  <a:srgbClr val="002060"/>
                </a:solidFill>
                <a:effectLst/>
                <a:latin typeface="+mj-lt"/>
                <a:ea typeface="Times New Roman" panose="02020603050405020304" pitchFamily="18" charset="0"/>
              </a:rPr>
              <a:t>EEBC – Policy Action Committee[PAC] &amp; Subcommittees</a:t>
            </a:r>
          </a:p>
          <a:p>
            <a:pPr lvl="2">
              <a:spcBef>
                <a:spcPts val="0"/>
              </a:spcBef>
              <a:spcAft>
                <a:spcPts val="0"/>
              </a:spcAft>
            </a:pPr>
            <a:r>
              <a:rPr lang="en-US"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These workstreams inform the PAC by engaging all HVAC and HP contractors, distributors, and manufacturers to provide their business perspectives and realities from the field for input into policymaking and market development for:</a:t>
            </a:r>
            <a:endParaRPr lang="en-US"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1657350" lvl="3" indent="-285750">
              <a:spcBef>
                <a:spcPts val="0"/>
              </a:spcBef>
              <a:spcAft>
                <a:spcPts val="0"/>
              </a:spcAft>
              <a:buFont typeface="Courier New" panose="02070309020205020404" pitchFamily="49" charset="0"/>
              <a:buChar char="o"/>
            </a:pPr>
            <a:r>
              <a:rPr lang="en-US"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Xcel Energy Strategic Issues Docket – January 1-December 2022</a:t>
            </a:r>
            <a:endParaRPr lang="en-US"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1657350" lvl="3" indent="-285750">
              <a:spcBef>
                <a:spcPts val="0"/>
              </a:spcBef>
              <a:spcAft>
                <a:spcPts val="0"/>
              </a:spcAft>
              <a:buFont typeface="Courier New" panose="02070309020205020404" pitchFamily="49" charset="0"/>
              <a:buChar char="o"/>
            </a:pPr>
            <a:r>
              <a:rPr lang="en-US"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Xcel Energy’s 2023-24 DSM Plan [Rebate </a:t>
            </a:r>
            <a:r>
              <a:rPr lang="en-US" dirty="0">
                <a:solidFill>
                  <a:srgbClr val="002060"/>
                </a:solidFill>
                <a:latin typeface="Calibri" panose="020F0502020204030204" pitchFamily="34" charset="0"/>
                <a:ea typeface="Calibri" panose="020F0502020204030204" pitchFamily="34" charset="0"/>
                <a:cs typeface="Calibri" panose="020F0502020204030204" pitchFamily="34" charset="0"/>
              </a:rPr>
              <a:t>Programs] January 1-December 2022</a:t>
            </a:r>
            <a:endParaRPr lang="en-US"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1657350" lvl="3" indent="-285750">
              <a:spcBef>
                <a:spcPts val="0"/>
              </a:spcBef>
              <a:spcAft>
                <a:spcPts val="0"/>
              </a:spcAft>
              <a:buFont typeface="Courier New" panose="02070309020205020404" pitchFamily="49" charset="0"/>
              <a:buChar char="o"/>
            </a:pPr>
            <a:r>
              <a:rPr lang="en-US"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Influencing the Colorado Legislative Session 2022 – February – May 2022</a:t>
            </a:r>
            <a:endParaRPr lang="en-US"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1657350" lvl="3" indent="-285750">
              <a:spcBef>
                <a:spcPts val="0"/>
              </a:spcBef>
              <a:spcAft>
                <a:spcPts val="0"/>
              </a:spcAft>
              <a:buFont typeface="Courier New" panose="02070309020205020404" pitchFamily="49" charset="0"/>
              <a:buChar char="o"/>
            </a:pPr>
            <a:r>
              <a:rPr lang="en-US"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All Colorado Utility, County, &amp; City Market Development - Ongoing</a:t>
            </a:r>
            <a:br>
              <a:rPr lang="en-US" dirty="0">
                <a:solidFill>
                  <a:srgbClr val="002060"/>
                </a:solidFill>
                <a:latin typeface="Calibri" panose="020F0502020204030204" pitchFamily="34" charset="0"/>
                <a:ea typeface="Calibri" panose="020F0502020204030204" pitchFamily="34" charset="0"/>
                <a:cs typeface="Calibri" panose="020F0502020204030204" pitchFamily="34" charset="0"/>
              </a:rPr>
            </a:br>
            <a:endParaRPr lang="en-US" dirty="0">
              <a:solidFill>
                <a:srgbClr val="002060"/>
              </a:solidFill>
              <a:effectLst/>
              <a:latin typeface="+mj-lt"/>
              <a:ea typeface="Times New Roman" panose="02020603050405020304" pitchFamily="18" charset="0"/>
            </a:endParaRPr>
          </a:p>
          <a:p>
            <a:pPr marL="914400" lvl="1" indent="-457200">
              <a:spcBef>
                <a:spcPts val="0"/>
              </a:spcBef>
              <a:spcAft>
                <a:spcPts val="0"/>
              </a:spcAft>
              <a:buFont typeface="Arial" panose="020B0604020202020204" pitchFamily="34" charset="0"/>
              <a:buChar char="•"/>
            </a:pPr>
            <a:r>
              <a:rPr lang="en-US" dirty="0">
                <a:solidFill>
                  <a:srgbClr val="002060"/>
                </a:solidFill>
                <a:effectLst/>
                <a:latin typeface="+mj-lt"/>
                <a:ea typeface="Times New Roman" panose="02020603050405020304" pitchFamily="18" charset="0"/>
              </a:rPr>
              <a:t>Other Utilities HP Programs</a:t>
            </a:r>
            <a:endParaRPr lang="en-US" dirty="0">
              <a:solidFill>
                <a:srgbClr val="002060"/>
              </a:solidFill>
              <a:latin typeface="+mj-lt"/>
              <a:ea typeface="Times New Roman" panose="02020603050405020304" pitchFamily="18" charset="0"/>
            </a:endParaRPr>
          </a:p>
          <a:p>
            <a:endParaRPr lang="en-US" sz="2400" dirty="0">
              <a:solidFill>
                <a:srgbClr val="002064"/>
              </a:solidFill>
              <a:latin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0CE727C2-1010-4BD8-96BD-E229CA3EDA0A}"/>
              </a:ext>
            </a:extLst>
          </p:cNvPr>
          <p:cNvPicPr>
            <a:picLocks noChangeAspect="1"/>
          </p:cNvPicPr>
          <p:nvPr/>
        </p:nvPicPr>
        <p:blipFill>
          <a:blip r:embed="rId3"/>
          <a:stretch>
            <a:fillRect/>
          </a:stretch>
        </p:blipFill>
        <p:spPr>
          <a:xfrm>
            <a:off x="571500" y="762000"/>
            <a:ext cx="8001000" cy="170234"/>
          </a:xfrm>
          <a:prstGeom prst="rect">
            <a:avLst/>
          </a:prstGeom>
        </p:spPr>
      </p:pic>
      <p:sp>
        <p:nvSpPr>
          <p:cNvPr id="8" name="TextBox 7">
            <a:extLst>
              <a:ext uri="{FF2B5EF4-FFF2-40B4-BE49-F238E27FC236}">
                <a16:creationId xmlns:a16="http://schemas.microsoft.com/office/drawing/2014/main" id="{46B84E00-BFA1-4656-8BA7-3D87B0F24D59}"/>
              </a:ext>
            </a:extLst>
          </p:cNvPr>
          <p:cNvSpPr txBox="1"/>
          <p:nvPr/>
        </p:nvSpPr>
        <p:spPr>
          <a:xfrm>
            <a:off x="779091" y="203524"/>
            <a:ext cx="8077201" cy="461665"/>
          </a:xfrm>
          <a:prstGeom prst="rect">
            <a:avLst/>
          </a:prstGeom>
          <a:noFill/>
        </p:spPr>
        <p:txBody>
          <a:bodyPr wrap="square">
            <a:spAutoFit/>
          </a:bodyPr>
          <a:lstStyle/>
          <a:p>
            <a:pPr algn="ctr"/>
            <a:r>
              <a:rPr kumimoji="0" lang="en-US" altLang="en-US" sz="2400" b="1" i="0" u="none" strike="noStrike" cap="none" normalizeH="0" baseline="0" dirty="0">
                <a:ln>
                  <a:noFill/>
                </a:ln>
                <a:solidFill>
                  <a:srgbClr val="7F7F7F"/>
                </a:solidFill>
                <a:effectLst/>
                <a:latin typeface="Arial" panose="020B0604020202020204" pitchFamily="34" charset="0"/>
                <a:ea typeface="Times New Roman" panose="02020603050405020304" pitchFamily="18" charset="0"/>
                <a:cs typeface="Arial" panose="020B0604020202020204" pitchFamily="34" charset="0"/>
              </a:rPr>
              <a:t>What Is “</a:t>
            </a:r>
            <a:r>
              <a:rPr lang="en-US" altLang="en-US" sz="2400" b="1" dirty="0">
                <a:solidFill>
                  <a:srgbClr val="7F7F7F"/>
                </a:solidFill>
                <a:latin typeface="Arial" panose="020B0604020202020204" pitchFamily="34" charset="0"/>
                <a:ea typeface="Times New Roman" panose="02020603050405020304" pitchFamily="18" charset="0"/>
                <a:cs typeface="Arial" panose="020B0604020202020204" pitchFamily="34" charset="0"/>
              </a:rPr>
              <a:t>Everyone” Working On? </a:t>
            </a:r>
            <a:endParaRPr lang="en-US" sz="2000" b="1" dirty="0">
              <a:solidFill>
                <a:srgbClr val="7F7F7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2970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97BA7E-2693-4576-8028-9CC20EFE1BF0}"/>
              </a:ext>
            </a:extLst>
          </p:cNvPr>
          <p:cNvSpPr txBox="1"/>
          <p:nvPr/>
        </p:nvSpPr>
        <p:spPr>
          <a:xfrm>
            <a:off x="896027" y="1524000"/>
            <a:ext cx="7351946" cy="3262432"/>
          </a:xfrm>
          <a:prstGeom prst="rect">
            <a:avLst/>
          </a:prstGeom>
          <a:noFill/>
        </p:spPr>
        <p:txBody>
          <a:bodyPr wrap="square">
            <a:spAutoFit/>
          </a:bodyPr>
          <a:lstStyle/>
          <a:p>
            <a:pPr algn="ctr"/>
            <a:endParaRPr lang="en-US" sz="1000" b="1" dirty="0">
              <a:solidFill>
                <a:srgbClr val="002064"/>
              </a:solidFill>
              <a:latin typeface="Calibri" panose="020F0502020204030204" pitchFamily="34" charset="0"/>
              <a:cs typeface="Calibri" panose="020F0502020204030204" pitchFamily="34" charset="0"/>
            </a:endParaRPr>
          </a:p>
          <a:p>
            <a:r>
              <a:rPr lang="en-US" sz="2800" dirty="0">
                <a:solidFill>
                  <a:srgbClr val="FF0000"/>
                </a:solidFill>
                <a:latin typeface="Calibri" panose="020F0502020204030204" pitchFamily="34" charset="0"/>
                <a:cs typeface="Calibri" panose="020F0502020204030204" pitchFamily="34" charset="0"/>
              </a:rPr>
              <a:t>1.  Line of site to what’s coming </a:t>
            </a:r>
            <a:r>
              <a:rPr lang="en-US" sz="2400" dirty="0">
                <a:solidFill>
                  <a:srgbClr val="FF0000"/>
                </a:solidFill>
                <a:latin typeface="Calibri" panose="020F0502020204030204" pitchFamily="34" charset="0"/>
                <a:cs typeface="Calibri" panose="020F0502020204030204" pitchFamily="34" charset="0"/>
              </a:rPr>
              <a:t>- minimize surprises</a:t>
            </a:r>
          </a:p>
          <a:p>
            <a:r>
              <a:rPr lang="en-US" sz="2800" dirty="0">
                <a:solidFill>
                  <a:srgbClr val="FF0000"/>
                </a:solidFill>
                <a:latin typeface="Calibri" panose="020F0502020204030204" pitchFamily="34" charset="0"/>
                <a:cs typeface="Calibri" panose="020F0502020204030204" pitchFamily="34" charset="0"/>
              </a:rPr>
              <a:t>2.  Minimize your risk to transition </a:t>
            </a:r>
            <a:r>
              <a:rPr lang="en-US" sz="2400" dirty="0">
                <a:solidFill>
                  <a:srgbClr val="FF0000"/>
                </a:solidFill>
                <a:latin typeface="Calibri" panose="020F0502020204030204" pitchFamily="34" charset="0"/>
                <a:cs typeface="Calibri" panose="020F0502020204030204" pitchFamily="34" charset="0"/>
              </a:rPr>
              <a:t>- increase ROI</a:t>
            </a:r>
          </a:p>
          <a:p>
            <a:r>
              <a:rPr lang="en-US" sz="2800" dirty="0">
                <a:solidFill>
                  <a:srgbClr val="FF0000"/>
                </a:solidFill>
                <a:latin typeface="Calibri" panose="020F0502020204030204" pitchFamily="34" charset="0"/>
                <a:cs typeface="Calibri" panose="020F0502020204030204" pitchFamily="34" charset="0"/>
              </a:rPr>
              <a:t>3.  Understand how to take advantage of what’s </a:t>
            </a:r>
          </a:p>
          <a:p>
            <a:r>
              <a:rPr lang="en-US" sz="2800" dirty="0">
                <a:solidFill>
                  <a:srgbClr val="FF0000"/>
                </a:solidFill>
                <a:latin typeface="Calibri" panose="020F0502020204030204" pitchFamily="34" charset="0"/>
                <a:cs typeface="Calibri" panose="020F0502020204030204" pitchFamily="34" charset="0"/>
              </a:rPr>
              <a:t>      coming in the market </a:t>
            </a:r>
            <a:r>
              <a:rPr lang="en-US" sz="2400" dirty="0">
                <a:solidFill>
                  <a:srgbClr val="FF0000"/>
                </a:solidFill>
                <a:latin typeface="Calibri" panose="020F0502020204030204" pitchFamily="34" charset="0"/>
                <a:cs typeface="Calibri" panose="020F0502020204030204" pitchFamily="34" charset="0"/>
              </a:rPr>
              <a:t>– proactive</a:t>
            </a:r>
          </a:p>
          <a:p>
            <a:r>
              <a:rPr lang="en-US" sz="2800" dirty="0">
                <a:solidFill>
                  <a:srgbClr val="002064"/>
                </a:solidFill>
                <a:latin typeface="Calibri" panose="020F0502020204030204" pitchFamily="34" charset="0"/>
                <a:cs typeface="Calibri" panose="020F0502020204030204" pitchFamily="34" charset="0"/>
              </a:rPr>
              <a:t>4.  </a:t>
            </a:r>
            <a:r>
              <a:rPr lang="en-US" sz="2800" dirty="0">
                <a:solidFill>
                  <a:srgbClr val="002060"/>
                </a:solidFill>
                <a:latin typeface="Calibri" panose="020F0502020204030204" pitchFamily="34" charset="0"/>
                <a:cs typeface="Calibri" panose="020F0502020204030204" pitchFamily="34" charset="0"/>
              </a:rPr>
              <a:t>Resources, influence &amp; collaboration to move</a:t>
            </a:r>
          </a:p>
          <a:p>
            <a:r>
              <a:rPr lang="en-US" sz="2800" dirty="0">
                <a:solidFill>
                  <a:srgbClr val="002060"/>
                </a:solidFill>
                <a:latin typeface="Calibri" panose="020F0502020204030204" pitchFamily="34" charset="0"/>
                <a:cs typeface="Calibri" panose="020F0502020204030204" pitchFamily="34" charset="0"/>
              </a:rPr>
              <a:t>      the market </a:t>
            </a:r>
            <a:r>
              <a:rPr lang="en-US" sz="2400" dirty="0">
                <a:solidFill>
                  <a:srgbClr val="002060"/>
                </a:solidFill>
                <a:latin typeface="Calibri" panose="020F0502020204030204" pitchFamily="34" charset="0"/>
                <a:cs typeface="Calibri" panose="020F0502020204030204" pitchFamily="34" charset="0"/>
              </a:rPr>
              <a:t>– accelerate</a:t>
            </a:r>
          </a:p>
          <a:p>
            <a:r>
              <a:rPr lang="en-US" sz="2400" dirty="0">
                <a:solidFill>
                  <a:srgbClr val="002064"/>
                </a:solidFill>
                <a:latin typeface="Calibri" panose="020F0502020204030204" pitchFamily="34" charset="0"/>
                <a:cs typeface="Calibri" panose="020F0502020204030204" pitchFamily="34" charset="0"/>
              </a:rPr>
              <a:t>5.   </a:t>
            </a:r>
            <a:r>
              <a:rPr lang="en-US" sz="2800" dirty="0">
                <a:solidFill>
                  <a:srgbClr val="002064"/>
                </a:solidFill>
                <a:latin typeface="Calibri" panose="020F0502020204030204" pitchFamily="34" charset="0"/>
                <a:cs typeface="Calibri" panose="020F0502020204030204" pitchFamily="34" charset="0"/>
              </a:rPr>
              <a:t>Make more money – </a:t>
            </a:r>
            <a:r>
              <a:rPr lang="en-US" sz="2400" dirty="0">
                <a:solidFill>
                  <a:srgbClr val="002064"/>
                </a:solidFill>
                <a:latin typeface="Calibri" panose="020F0502020204030204" pitchFamily="34" charset="0"/>
                <a:cs typeface="Calibri" panose="020F0502020204030204" pitchFamily="34" charset="0"/>
              </a:rPr>
              <a:t>bottom line</a:t>
            </a:r>
          </a:p>
        </p:txBody>
      </p:sp>
      <p:pic>
        <p:nvPicPr>
          <p:cNvPr id="7" name="Picture 6">
            <a:extLst>
              <a:ext uri="{FF2B5EF4-FFF2-40B4-BE49-F238E27FC236}">
                <a16:creationId xmlns:a16="http://schemas.microsoft.com/office/drawing/2014/main" id="{0CE727C2-1010-4BD8-96BD-E229CA3EDA0A}"/>
              </a:ext>
            </a:extLst>
          </p:cNvPr>
          <p:cNvPicPr>
            <a:picLocks noChangeAspect="1"/>
          </p:cNvPicPr>
          <p:nvPr/>
        </p:nvPicPr>
        <p:blipFill>
          <a:blip r:embed="rId3"/>
          <a:stretch>
            <a:fillRect/>
          </a:stretch>
        </p:blipFill>
        <p:spPr>
          <a:xfrm>
            <a:off x="533400" y="1353766"/>
            <a:ext cx="8001000" cy="170234"/>
          </a:xfrm>
          <a:prstGeom prst="rect">
            <a:avLst/>
          </a:prstGeom>
        </p:spPr>
      </p:pic>
      <p:sp>
        <p:nvSpPr>
          <p:cNvPr id="8" name="TextBox 7">
            <a:extLst>
              <a:ext uri="{FF2B5EF4-FFF2-40B4-BE49-F238E27FC236}">
                <a16:creationId xmlns:a16="http://schemas.microsoft.com/office/drawing/2014/main" id="{46B84E00-BFA1-4656-8BA7-3D87B0F24D59}"/>
              </a:ext>
            </a:extLst>
          </p:cNvPr>
          <p:cNvSpPr txBox="1"/>
          <p:nvPr/>
        </p:nvSpPr>
        <p:spPr>
          <a:xfrm>
            <a:off x="761999" y="862945"/>
            <a:ext cx="8077201" cy="584775"/>
          </a:xfrm>
          <a:prstGeom prst="rect">
            <a:avLst/>
          </a:prstGeom>
          <a:noFill/>
        </p:spPr>
        <p:txBody>
          <a:bodyPr wrap="square">
            <a:spAutoFit/>
          </a:bodyPr>
          <a:lstStyle/>
          <a:p>
            <a:pPr>
              <a:spcBef>
                <a:spcPts val="800"/>
              </a:spcBef>
            </a:pPr>
            <a:r>
              <a:rPr lang="en-US" sz="3200" b="1" dirty="0">
                <a:solidFill>
                  <a:schemeClr val="tx1">
                    <a:lumMod val="50000"/>
                    <a:lumOff val="50000"/>
                  </a:schemeClr>
                </a:solidFill>
                <a:latin typeface="+mn-lt"/>
                <a:cs typeface="Arial" panose="020B0604020202020204" pitchFamily="34" charset="0"/>
              </a:rPr>
              <a:t>EEBC Membership Benefits</a:t>
            </a:r>
          </a:p>
        </p:txBody>
      </p:sp>
    </p:spTree>
    <p:extLst>
      <p:ext uri="{BB962C8B-B14F-4D97-AF65-F5344CB8AC3E}">
        <p14:creationId xmlns:p14="http://schemas.microsoft.com/office/powerpoint/2010/main" val="2531982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127DAD-4897-D744-B0C7-88A521EA9EEA}"/>
              </a:ext>
            </a:extLst>
          </p:cNvPr>
          <p:cNvSpPr txBox="1"/>
          <p:nvPr/>
        </p:nvSpPr>
        <p:spPr>
          <a:xfrm>
            <a:off x="1447800" y="1524000"/>
            <a:ext cx="6705600" cy="1328569"/>
          </a:xfrm>
          <a:prstGeom prst="rect">
            <a:avLst/>
          </a:prstGeom>
          <a:noFill/>
        </p:spPr>
        <p:txBody>
          <a:bodyPr wrap="square">
            <a:spAutoFit/>
          </a:bodyPr>
          <a:lstStyle/>
          <a:p>
            <a:pPr marL="0" marR="0" algn="ctr">
              <a:spcBef>
                <a:spcPts val="1000"/>
              </a:spcBef>
              <a:spcAft>
                <a:spcPts val="0"/>
              </a:spcAft>
            </a:pPr>
            <a:r>
              <a:rPr lang="en-US" sz="3600" b="1" dirty="0">
                <a:solidFill>
                  <a:srgbClr val="002060"/>
                </a:solidFill>
                <a:effectLst/>
                <a:latin typeface="+mj-lt"/>
                <a:ea typeface="Times New Roman" panose="02020603050405020304" pitchFamily="18" charset="0"/>
              </a:rPr>
              <a:t>Contractors/Dealers</a:t>
            </a:r>
          </a:p>
          <a:p>
            <a:pPr marL="0" marR="0" algn="ctr">
              <a:spcBef>
                <a:spcPts val="1000"/>
              </a:spcBef>
              <a:spcAft>
                <a:spcPts val="0"/>
              </a:spcAft>
            </a:pPr>
            <a:r>
              <a:rPr lang="en-US" sz="3600" b="1" dirty="0">
                <a:solidFill>
                  <a:srgbClr val="002060"/>
                </a:solidFill>
                <a:latin typeface="+mj-lt"/>
                <a:ea typeface="Times New Roman" panose="02020603050405020304" pitchFamily="18" charset="0"/>
              </a:rPr>
              <a:t>AGENDA</a:t>
            </a:r>
            <a:endParaRPr lang="en-US" sz="3000" b="1" dirty="0">
              <a:solidFill>
                <a:srgbClr val="002060"/>
              </a:solidFill>
              <a:effectLst/>
              <a:latin typeface="+mj-lt"/>
              <a:ea typeface="Times New Roman" panose="02020603050405020304" pitchFamily="18" charset="0"/>
            </a:endParaRPr>
          </a:p>
        </p:txBody>
      </p:sp>
      <p:sp>
        <p:nvSpPr>
          <p:cNvPr id="5" name="Footer Placeholder 2">
            <a:extLst>
              <a:ext uri="{FF2B5EF4-FFF2-40B4-BE49-F238E27FC236}">
                <a16:creationId xmlns:a16="http://schemas.microsoft.com/office/drawing/2014/main" id="{3CA6C5FC-EE48-F24A-AABB-867E80192013}"/>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7</a:t>
            </a:fld>
            <a:r>
              <a:rPr lang="en-US" dirty="0"/>
              <a:t>  |   HVAC/HP ACTION GROUP   |   NOVEMBER 16, 2021</a:t>
            </a:r>
          </a:p>
        </p:txBody>
      </p:sp>
      <p:sp>
        <p:nvSpPr>
          <p:cNvPr id="7" name="Date Placeholder 3">
            <a:extLst>
              <a:ext uri="{FF2B5EF4-FFF2-40B4-BE49-F238E27FC236}">
                <a16:creationId xmlns:a16="http://schemas.microsoft.com/office/drawing/2014/main" id="{43F24814-A899-464C-9600-FB8695768F10}"/>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extLst>
      <p:ext uri="{BB962C8B-B14F-4D97-AF65-F5344CB8AC3E}">
        <p14:creationId xmlns:p14="http://schemas.microsoft.com/office/powerpoint/2010/main" val="2070028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443DB9-81B8-CF4F-B949-B192BB649431}"/>
              </a:ext>
            </a:extLst>
          </p:cNvPr>
          <p:cNvSpPr txBox="1"/>
          <p:nvPr/>
        </p:nvSpPr>
        <p:spPr>
          <a:xfrm>
            <a:off x="1219200" y="1984444"/>
            <a:ext cx="7467600" cy="4662815"/>
          </a:xfrm>
          <a:prstGeom prst="rect">
            <a:avLst/>
          </a:prstGeom>
          <a:noFill/>
        </p:spPr>
        <p:txBody>
          <a:bodyPr wrap="square" rtlCol="0">
            <a:spAutoFit/>
          </a:bodyPr>
          <a:lstStyle/>
          <a:p>
            <a:pPr>
              <a:spcBef>
                <a:spcPts val="600"/>
              </a:spcBef>
              <a:spcAft>
                <a:spcPts val="0"/>
              </a:spcAft>
              <a:tabLst>
                <a:tab pos="228600" algn="l"/>
                <a:tab pos="514350" algn="l"/>
              </a:tabLst>
            </a:pPr>
            <a:r>
              <a:rPr lang="en-US" sz="2000" b="1" dirty="0">
                <a:solidFill>
                  <a:srgbClr val="002060"/>
                </a:solidFill>
                <a:latin typeface="+mn-lt"/>
                <a:cs typeface="Arial" panose="020B0604020202020204" pitchFamily="34" charset="0"/>
              </a:rPr>
              <a:t>Requests To-Date </a:t>
            </a:r>
          </a:p>
          <a:p>
            <a:pPr marL="800100" lvl="1" indent="-342900">
              <a:spcBef>
                <a:spcPts val="600"/>
              </a:spcBef>
              <a:spcAft>
                <a:spcPts val="0"/>
              </a:spcAft>
              <a:buFont typeface="Wingdings" panose="05000000000000000000" pitchFamily="2" charset="2"/>
              <a:buChar char="ü"/>
              <a:tabLst>
                <a:tab pos="228600" algn="l"/>
                <a:tab pos="514350" algn="l"/>
              </a:tabLst>
            </a:pPr>
            <a:r>
              <a:rPr lang="en-US" dirty="0">
                <a:solidFill>
                  <a:srgbClr val="002060"/>
                </a:solidFill>
                <a:latin typeface="+mn-lt"/>
              </a:rPr>
              <a:t>Resources developed from your feedback and requests</a:t>
            </a:r>
          </a:p>
          <a:p>
            <a:pPr marL="800100" lvl="1" indent="-342900">
              <a:spcBef>
                <a:spcPts val="600"/>
              </a:spcBef>
              <a:spcAft>
                <a:spcPts val="0"/>
              </a:spcAft>
              <a:buFont typeface="Wingdings" panose="05000000000000000000" pitchFamily="2" charset="2"/>
              <a:buChar char="ü"/>
              <a:tabLst>
                <a:tab pos="228600" algn="l"/>
                <a:tab pos="514350" algn="l"/>
              </a:tabLst>
            </a:pPr>
            <a:r>
              <a:rPr lang="en-US" b="1" dirty="0">
                <a:solidFill>
                  <a:srgbClr val="002060"/>
                </a:solidFill>
                <a:effectLst/>
                <a:latin typeface="+mn-lt"/>
                <a:ea typeface="Calibri" panose="020F0502020204030204" pitchFamily="34" charset="0"/>
              </a:rPr>
              <a:t>1</a:t>
            </a:r>
            <a:r>
              <a:rPr lang="en-US" b="1" baseline="30000" dirty="0">
                <a:solidFill>
                  <a:srgbClr val="002060"/>
                </a:solidFill>
                <a:effectLst/>
                <a:latin typeface="+mn-lt"/>
                <a:ea typeface="Calibri" panose="020F0502020204030204" pitchFamily="34" charset="0"/>
              </a:rPr>
              <a:t>st</a:t>
            </a:r>
            <a:r>
              <a:rPr lang="en-US" b="1" dirty="0">
                <a:solidFill>
                  <a:srgbClr val="002060"/>
                </a:solidFill>
                <a:effectLst/>
                <a:latin typeface="+mn-lt"/>
                <a:ea typeface="Calibri" panose="020F0502020204030204" pitchFamily="34" charset="0"/>
              </a:rPr>
              <a:t> Project:  Sales Tool </a:t>
            </a:r>
          </a:p>
          <a:p>
            <a:pPr lvl="2">
              <a:spcBef>
                <a:spcPts val="600"/>
              </a:spcBef>
              <a:spcAft>
                <a:spcPts val="0"/>
              </a:spcAft>
              <a:tabLst>
                <a:tab pos="228600" algn="l"/>
                <a:tab pos="514350" algn="l"/>
              </a:tabLst>
            </a:pPr>
            <a:r>
              <a:rPr lang="en-US" b="1" dirty="0">
                <a:solidFill>
                  <a:srgbClr val="002060"/>
                </a:solidFill>
                <a:effectLst/>
                <a:latin typeface="+mn-lt"/>
                <a:ea typeface="Calibri" panose="020F0502020204030204" pitchFamily="34" charset="0"/>
              </a:rPr>
              <a:t> Topic |“</a:t>
            </a:r>
            <a:r>
              <a:rPr lang="en-US" b="1" i="1" dirty="0">
                <a:solidFill>
                  <a:srgbClr val="002060"/>
                </a:solidFill>
                <a:effectLst/>
                <a:latin typeface="+mn-lt"/>
                <a:ea typeface="Calibri" panose="020F0502020204030204" pitchFamily="34" charset="0"/>
              </a:rPr>
              <a:t>Energy Trends are Real &amp; Here Now”… </a:t>
            </a:r>
          </a:p>
          <a:p>
            <a:pPr lvl="2">
              <a:spcBef>
                <a:spcPts val="600"/>
              </a:spcBef>
              <a:spcAft>
                <a:spcPts val="0"/>
              </a:spcAft>
              <a:tabLst>
                <a:tab pos="228600" algn="l"/>
                <a:tab pos="514350" algn="l"/>
              </a:tabLst>
            </a:pPr>
            <a:r>
              <a:rPr lang="en-US" b="1" i="1" dirty="0">
                <a:solidFill>
                  <a:srgbClr val="002060"/>
                </a:solidFill>
                <a:effectLst/>
                <a:latin typeface="+mn-lt"/>
                <a:ea typeface="Calibri" panose="020F0502020204030204" pitchFamily="34" charset="0"/>
              </a:rPr>
              <a:t> Goal  </a:t>
            </a:r>
            <a:r>
              <a:rPr lang="en-US" b="1" dirty="0">
                <a:solidFill>
                  <a:srgbClr val="002060"/>
                </a:solidFill>
                <a:effectLst/>
                <a:latin typeface="+mn-lt"/>
                <a:ea typeface="Calibri" panose="020F0502020204030204" pitchFamily="34" charset="0"/>
              </a:rPr>
              <a:t>|</a:t>
            </a:r>
            <a:r>
              <a:rPr lang="en-US" b="1" i="1" dirty="0">
                <a:solidFill>
                  <a:srgbClr val="002060"/>
                </a:solidFill>
                <a:effectLst/>
                <a:latin typeface="+mn-lt"/>
                <a:ea typeface="Calibri" panose="020F0502020204030204" pitchFamily="34" charset="0"/>
              </a:rPr>
              <a:t> </a:t>
            </a:r>
            <a:r>
              <a:rPr lang="en-US" dirty="0">
                <a:solidFill>
                  <a:srgbClr val="002060"/>
                </a:solidFill>
                <a:effectLst/>
                <a:latin typeface="+mn-lt"/>
                <a:ea typeface="Calibri" panose="020F0502020204030204" pitchFamily="34" charset="0"/>
              </a:rPr>
              <a:t>Creates “S</a:t>
            </a:r>
            <a:r>
              <a:rPr lang="en-US" i="1" dirty="0">
                <a:solidFill>
                  <a:srgbClr val="002060"/>
                </a:solidFill>
                <a:effectLst/>
                <a:latin typeface="+mn-lt"/>
                <a:ea typeface="Calibri" panose="020F0502020204030204" pitchFamily="34" charset="0"/>
              </a:rPr>
              <a:t>ales tipping point” into a </a:t>
            </a:r>
            <a:r>
              <a:rPr lang="en-US" i="1" dirty="0">
                <a:solidFill>
                  <a:srgbClr val="002060"/>
                </a:solidFill>
                <a:latin typeface="+mn-lt"/>
                <a:ea typeface="Calibri" panose="020F0502020204030204" pitchFamily="34" charset="0"/>
              </a:rPr>
              <a:t>HP </a:t>
            </a:r>
            <a:r>
              <a:rPr lang="en-US" i="1" dirty="0">
                <a:solidFill>
                  <a:srgbClr val="002060"/>
                </a:solidFill>
                <a:effectLst/>
                <a:latin typeface="+mn-lt"/>
                <a:ea typeface="Calibri" panose="020F0502020204030204" pitchFamily="34" charset="0"/>
              </a:rPr>
              <a:t>sales discussion  </a:t>
            </a:r>
          </a:p>
          <a:p>
            <a:pPr lvl="2">
              <a:spcBef>
                <a:spcPts val="600"/>
              </a:spcBef>
              <a:spcAft>
                <a:spcPts val="0"/>
              </a:spcAft>
              <a:tabLst>
                <a:tab pos="228600" algn="l"/>
                <a:tab pos="514350" algn="l"/>
              </a:tabLst>
            </a:pPr>
            <a:r>
              <a:rPr lang="en-US" b="1" i="1" dirty="0">
                <a:solidFill>
                  <a:srgbClr val="002060"/>
                </a:solidFill>
                <a:latin typeface="+mn-lt"/>
                <a:ea typeface="Calibri" panose="020F0502020204030204" pitchFamily="34" charset="0"/>
              </a:rPr>
              <a:t>           </a:t>
            </a:r>
            <a:r>
              <a:rPr lang="en-US" b="1" dirty="0">
                <a:solidFill>
                  <a:srgbClr val="002060"/>
                </a:solidFill>
                <a:effectLst/>
                <a:latin typeface="+mn-lt"/>
                <a:ea typeface="Calibri" panose="020F0502020204030204" pitchFamily="34" charset="0"/>
              </a:rPr>
              <a:t>|</a:t>
            </a:r>
            <a:r>
              <a:rPr lang="en-US" b="1" i="1" dirty="0">
                <a:solidFill>
                  <a:srgbClr val="002060"/>
                </a:solidFill>
                <a:latin typeface="+mn-lt"/>
                <a:ea typeface="Calibri" panose="020F0502020204030204" pitchFamily="34" charset="0"/>
              </a:rPr>
              <a:t> </a:t>
            </a:r>
            <a:r>
              <a:rPr lang="en-US" i="1" dirty="0">
                <a:solidFill>
                  <a:srgbClr val="002060"/>
                </a:solidFill>
                <a:latin typeface="+mn-lt"/>
                <a:ea typeface="Calibri" panose="020F0502020204030204" pitchFamily="34" charset="0"/>
              </a:rPr>
              <a:t>1 for consumer &amp; 1 for contractor sales team/management</a:t>
            </a:r>
          </a:p>
          <a:p>
            <a:pPr marL="800100" lvl="1" indent="-342900" fontAlgn="auto">
              <a:spcBef>
                <a:spcPts val="0"/>
              </a:spcBef>
              <a:spcAft>
                <a:spcPts val="0"/>
              </a:spcAft>
              <a:buFont typeface="Wingdings" panose="05000000000000000000" pitchFamily="2" charset="2"/>
              <a:buChar char="ü"/>
              <a:tabLst>
                <a:tab pos="1143000" algn="l"/>
                <a:tab pos="1366838" algn="l"/>
              </a:tabLst>
              <a:defRPr/>
            </a:pPr>
            <a:r>
              <a:rPr lang="en-US" dirty="0">
                <a:solidFill>
                  <a:srgbClr val="002060"/>
                </a:solidFill>
                <a:latin typeface="+mn-lt"/>
                <a:cs typeface="Calibri" panose="020F0502020204030204" pitchFamily="34" charset="0"/>
              </a:rPr>
              <a:t>Influence utility HP rebate programs in 2022</a:t>
            </a:r>
          </a:p>
          <a:p>
            <a:pPr marL="800100" lvl="1" indent="-342900" fontAlgn="auto">
              <a:spcBef>
                <a:spcPts val="0"/>
              </a:spcBef>
              <a:spcAft>
                <a:spcPts val="0"/>
              </a:spcAft>
              <a:buFont typeface="Wingdings" panose="05000000000000000000" pitchFamily="2" charset="2"/>
              <a:buChar char="ü"/>
              <a:tabLst>
                <a:tab pos="1143000" algn="l"/>
                <a:tab pos="1366838" algn="l"/>
              </a:tabLst>
              <a:defRPr/>
            </a:pPr>
            <a:r>
              <a:rPr lang="en-US" sz="1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Pipeline of </a:t>
            </a:r>
            <a:r>
              <a:rPr lang="en-US" sz="1800" dirty="0">
                <a:solidFill>
                  <a:srgbClr val="002060"/>
                </a:solidFill>
                <a:latin typeface="Calibri" panose="020F0502020204030204" pitchFamily="34" charset="0"/>
                <a:ea typeface="Calibri" panose="020F0502020204030204" pitchFamily="34" charset="0"/>
                <a:cs typeface="Calibri" panose="020F0502020204030204" pitchFamily="34" charset="0"/>
              </a:rPr>
              <a:t>skilled labor to Action Group members’ companies - Grant</a:t>
            </a:r>
          </a:p>
          <a:p>
            <a:pPr marL="800100" lvl="1" indent="-342900" algn="l" fontAlgn="auto">
              <a:spcBef>
                <a:spcPts val="0"/>
              </a:spcBef>
              <a:spcAft>
                <a:spcPts val="0"/>
              </a:spcAft>
              <a:buFont typeface="Wingdings" panose="05000000000000000000" pitchFamily="2" charset="2"/>
              <a:buChar char="ü"/>
              <a:tabLst>
                <a:tab pos="1143000" algn="l"/>
                <a:tab pos="1366838" algn="l"/>
              </a:tabLst>
              <a:defRPr/>
            </a:pPr>
            <a:r>
              <a:rPr lang="en-US" dirty="0">
                <a:solidFill>
                  <a:srgbClr val="002060"/>
                </a:solidFill>
                <a:latin typeface="+mn-lt"/>
                <a:cs typeface="Calibri" panose="020F0502020204030204" pitchFamily="34" charset="0"/>
              </a:rPr>
              <a:t>Fill in training needs gaps not coved by utilities, distributors, &amp; manufacturers currently</a:t>
            </a:r>
          </a:p>
          <a:p>
            <a:pPr marL="1257300" lvl="2" indent="-342900" fontAlgn="auto">
              <a:spcBef>
                <a:spcPts val="0"/>
              </a:spcBef>
              <a:spcAft>
                <a:spcPts val="0"/>
              </a:spcAft>
              <a:buFont typeface="Wingdings" panose="05000000000000000000" pitchFamily="2" charset="2"/>
              <a:buChar char="ü"/>
              <a:tabLst>
                <a:tab pos="1143000" algn="l"/>
                <a:tab pos="1366838" algn="l"/>
              </a:tabLst>
              <a:defRPr/>
            </a:pPr>
            <a:r>
              <a:rPr lang="en-US" dirty="0">
                <a:solidFill>
                  <a:srgbClr val="002060"/>
                </a:solidFill>
                <a:latin typeface="+mn-lt"/>
                <a:cs typeface="Calibri" panose="020F0502020204030204" pitchFamily="34" charset="0"/>
              </a:rPr>
              <a:t>How to do low-cost Leads Gen when limited consumer awareness.  When switch?</a:t>
            </a:r>
          </a:p>
          <a:p>
            <a:pPr marL="1257300" lvl="2" indent="-342900" fontAlgn="auto">
              <a:spcBef>
                <a:spcPts val="0"/>
              </a:spcBef>
              <a:spcAft>
                <a:spcPts val="0"/>
              </a:spcAft>
              <a:buFont typeface="Wingdings" panose="05000000000000000000" pitchFamily="2" charset="2"/>
              <a:buChar char="ü"/>
              <a:tabLst>
                <a:tab pos="1143000" algn="l"/>
                <a:tab pos="1366838" algn="l"/>
              </a:tabLst>
              <a:defRPr/>
            </a:pPr>
            <a:r>
              <a:rPr lang="en-US" dirty="0">
                <a:solidFill>
                  <a:srgbClr val="002060"/>
                </a:solidFill>
                <a:latin typeface="+mn-lt"/>
                <a:cs typeface="Calibri" panose="020F0502020204030204" pitchFamily="34" charset="0"/>
              </a:rPr>
              <a:t>Website turn-key referral support </a:t>
            </a:r>
          </a:p>
          <a:p>
            <a:pPr marL="1257300" lvl="2" indent="-342900" fontAlgn="auto">
              <a:spcBef>
                <a:spcPts val="0"/>
              </a:spcBef>
              <a:spcAft>
                <a:spcPts val="0"/>
              </a:spcAft>
              <a:buFont typeface="Wingdings" panose="05000000000000000000" pitchFamily="2" charset="2"/>
              <a:buChar char="ü"/>
              <a:tabLst>
                <a:tab pos="1143000" algn="l"/>
                <a:tab pos="1366838" algn="l"/>
              </a:tabLst>
              <a:defRPr/>
            </a:pPr>
            <a:r>
              <a:rPr lang="en-US" dirty="0">
                <a:solidFill>
                  <a:srgbClr val="002060"/>
                </a:solidFill>
                <a:latin typeface="+mn-lt"/>
                <a:cs typeface="Calibri" panose="020F0502020204030204" pitchFamily="34" charset="0"/>
              </a:rPr>
              <a:t>How to build your company’s valuation for acquisition by 2030</a:t>
            </a:r>
          </a:p>
          <a:p>
            <a:pPr marL="1257300" lvl="2" indent="-342900" fontAlgn="auto">
              <a:spcBef>
                <a:spcPts val="0"/>
              </a:spcBef>
              <a:spcAft>
                <a:spcPts val="0"/>
              </a:spcAft>
              <a:buFont typeface="Wingdings" panose="05000000000000000000" pitchFamily="2" charset="2"/>
              <a:buChar char="ü"/>
              <a:tabLst>
                <a:tab pos="1143000" algn="l"/>
                <a:tab pos="1366838" algn="l"/>
              </a:tabLst>
              <a:defRPr/>
            </a:pPr>
            <a:r>
              <a:rPr lang="en-US" dirty="0">
                <a:solidFill>
                  <a:srgbClr val="002060"/>
                </a:solidFill>
                <a:latin typeface="+mn-lt"/>
                <a:cs typeface="Calibri" panose="020F0502020204030204" pitchFamily="34" charset="0"/>
              </a:rPr>
              <a:t>Getting the younger generation into your business</a:t>
            </a:r>
          </a:p>
        </p:txBody>
      </p:sp>
      <p:sp>
        <p:nvSpPr>
          <p:cNvPr id="14" name="Content Placeholder 2">
            <a:extLst>
              <a:ext uri="{FF2B5EF4-FFF2-40B4-BE49-F238E27FC236}">
                <a16:creationId xmlns:a16="http://schemas.microsoft.com/office/drawing/2014/main" id="{F62A8A0B-F682-4168-A355-4BEBABF077B0}"/>
              </a:ext>
            </a:extLst>
          </p:cNvPr>
          <p:cNvSpPr txBox="1">
            <a:spLocks/>
          </p:cNvSpPr>
          <p:nvPr/>
        </p:nvSpPr>
        <p:spPr>
          <a:xfrm>
            <a:off x="457200" y="1874432"/>
            <a:ext cx="8305800" cy="4678768"/>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Century Gothic"/>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Century Gothic"/>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Century Gothic"/>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Century Gothic"/>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Century Gothic"/>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marL="0" indent="0">
              <a:buFont typeface="Arial" charset="0"/>
              <a:buNone/>
            </a:pPr>
            <a:endParaRPr lang="en-US" dirty="0"/>
          </a:p>
        </p:txBody>
      </p:sp>
      <p:sp>
        <p:nvSpPr>
          <p:cNvPr id="6" name="Footer Placeholder 2">
            <a:extLst>
              <a:ext uri="{FF2B5EF4-FFF2-40B4-BE49-F238E27FC236}">
                <a16:creationId xmlns:a16="http://schemas.microsoft.com/office/drawing/2014/main" id="{18A8F7AB-E9E4-C04F-BDEF-D05707B6B8A6}"/>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8</a:t>
            </a:fld>
            <a:r>
              <a:rPr lang="en-US" dirty="0"/>
              <a:t>  |   HVAC/HP ACTION GROUP   |   NOVEMBER 16, 2021</a:t>
            </a:r>
          </a:p>
        </p:txBody>
      </p:sp>
      <p:pic>
        <p:nvPicPr>
          <p:cNvPr id="8" name="Picture 7">
            <a:extLst>
              <a:ext uri="{FF2B5EF4-FFF2-40B4-BE49-F238E27FC236}">
                <a16:creationId xmlns:a16="http://schemas.microsoft.com/office/drawing/2014/main" id="{FA57DABA-09A6-2849-B0D2-81A35EA02D4A}"/>
              </a:ext>
            </a:extLst>
          </p:cNvPr>
          <p:cNvPicPr>
            <a:picLocks noChangeAspect="1"/>
          </p:cNvPicPr>
          <p:nvPr/>
        </p:nvPicPr>
        <p:blipFill>
          <a:blip r:embed="rId3"/>
          <a:stretch>
            <a:fillRect/>
          </a:stretch>
        </p:blipFill>
        <p:spPr>
          <a:xfrm>
            <a:off x="533400" y="1371600"/>
            <a:ext cx="7162800" cy="152400"/>
          </a:xfrm>
          <a:prstGeom prst="rect">
            <a:avLst/>
          </a:prstGeom>
        </p:spPr>
      </p:pic>
      <p:sp>
        <p:nvSpPr>
          <p:cNvPr id="9" name="TextBox 8">
            <a:extLst>
              <a:ext uri="{FF2B5EF4-FFF2-40B4-BE49-F238E27FC236}">
                <a16:creationId xmlns:a16="http://schemas.microsoft.com/office/drawing/2014/main" id="{2B03D2EE-36D2-6145-8D1A-3CEEE6CFB8E6}"/>
              </a:ext>
            </a:extLst>
          </p:cNvPr>
          <p:cNvSpPr txBox="1"/>
          <p:nvPr/>
        </p:nvSpPr>
        <p:spPr>
          <a:xfrm>
            <a:off x="762000" y="862945"/>
            <a:ext cx="7010400" cy="1118255"/>
          </a:xfrm>
          <a:prstGeom prst="rect">
            <a:avLst/>
          </a:prstGeom>
          <a:noFill/>
        </p:spPr>
        <p:txBody>
          <a:bodyPr wrap="square">
            <a:spAutoFit/>
          </a:bodyPr>
          <a:lstStyle/>
          <a:p>
            <a:pPr>
              <a:spcBef>
                <a:spcPts val="800"/>
              </a:spcBef>
            </a:pPr>
            <a:r>
              <a:rPr lang="en-US" sz="3200" b="1" dirty="0">
                <a:solidFill>
                  <a:srgbClr val="002060"/>
                </a:solidFill>
                <a:latin typeface="+mn-lt"/>
                <a:cs typeface="Arial" panose="020B0604020202020204" pitchFamily="34" charset="0"/>
              </a:rPr>
              <a:t>Contractors / Dealers</a:t>
            </a:r>
          </a:p>
          <a:p>
            <a:pPr>
              <a:spcBef>
                <a:spcPts val="800"/>
              </a:spcBef>
            </a:pPr>
            <a:r>
              <a:rPr lang="en-US" sz="2800" b="1" dirty="0">
                <a:solidFill>
                  <a:srgbClr val="002060"/>
                </a:solidFill>
                <a:latin typeface="+mn-lt"/>
                <a:cs typeface="Arial" panose="020B0604020202020204" pitchFamily="34" charset="0"/>
              </a:rPr>
              <a:t>Prioritize Immediate Needs &amp; Tasks</a:t>
            </a:r>
          </a:p>
        </p:txBody>
      </p:sp>
      <p:sp>
        <p:nvSpPr>
          <p:cNvPr id="10" name="Date Placeholder 3">
            <a:extLst>
              <a:ext uri="{FF2B5EF4-FFF2-40B4-BE49-F238E27FC236}">
                <a16:creationId xmlns:a16="http://schemas.microsoft.com/office/drawing/2014/main" id="{8B128592-214B-BB4B-9B0D-85FCCC1003F2}"/>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Tree>
    <p:extLst>
      <p:ext uri="{BB962C8B-B14F-4D97-AF65-F5344CB8AC3E}">
        <p14:creationId xmlns:p14="http://schemas.microsoft.com/office/powerpoint/2010/main" val="47117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B96A50D4-6431-7D41-B013-8665D2342A12}"/>
              </a:ext>
            </a:extLst>
          </p:cNvPr>
          <p:cNvSpPr>
            <a:spLocks noGrp="1"/>
          </p:cNvSpPr>
          <p:nvPr>
            <p:ph type="ftr" sz="quarter" idx="3"/>
          </p:nvPr>
        </p:nvSpPr>
        <p:spPr>
          <a:xfrm>
            <a:off x="2476500" y="6553200"/>
            <a:ext cx="4648200" cy="304800"/>
          </a:xfrm>
          <a:prstGeom prst="rect">
            <a:avLst/>
          </a:prstGeom>
        </p:spPr>
        <p:txBody>
          <a:bodyPr/>
          <a:lstStyle>
            <a:lvl1pPr algn="ctr">
              <a:defRPr sz="1000">
                <a:solidFill>
                  <a:srgbClr val="002060"/>
                </a:solidFill>
                <a:latin typeface="Calibri" panose="020F0502020204030204" pitchFamily="34" charset="0"/>
                <a:cs typeface="Calibri" panose="020F0502020204030204" pitchFamily="34" charset="0"/>
              </a:defRPr>
            </a:lvl1pPr>
          </a:lstStyle>
          <a:p>
            <a:pPr>
              <a:defRPr/>
            </a:pPr>
            <a:r>
              <a:rPr lang="en-US" dirty="0"/>
              <a:t>Slide </a:t>
            </a:r>
            <a:fld id="{078A1CE6-84D5-4656-9A6A-A9D5EB290B8C}" type="slidenum">
              <a:rPr lang="en-US" smtClean="0"/>
              <a:pPr>
                <a:defRPr/>
              </a:pPr>
              <a:t>9</a:t>
            </a:fld>
            <a:r>
              <a:rPr lang="en-US" dirty="0"/>
              <a:t>  |   HVAC/HP ACTION GROUP</a:t>
            </a:r>
          </a:p>
        </p:txBody>
      </p:sp>
      <p:sp>
        <p:nvSpPr>
          <p:cNvPr id="6" name="Date Placeholder 3">
            <a:extLst>
              <a:ext uri="{FF2B5EF4-FFF2-40B4-BE49-F238E27FC236}">
                <a16:creationId xmlns:a16="http://schemas.microsoft.com/office/drawing/2014/main" id="{65DEFC9B-62C2-D94E-AA9D-F87BD3544238}"/>
              </a:ext>
            </a:extLst>
          </p:cNvPr>
          <p:cNvSpPr>
            <a:spLocks noGrp="1"/>
          </p:cNvSpPr>
          <p:nvPr>
            <p:ph type="dt" sz="half" idx="2"/>
          </p:nvPr>
        </p:nvSpPr>
        <p:spPr>
          <a:xfrm>
            <a:off x="6781799" y="6543942"/>
            <a:ext cx="2358639" cy="304800"/>
          </a:xfrm>
          <a:prstGeom prst="rect">
            <a:avLst/>
          </a:prstGeom>
        </p:spPr>
        <p:txBody>
          <a:bodyPr/>
          <a:lstStyle>
            <a:lvl1pPr algn="r">
              <a:defRPr sz="1400" i="1">
                <a:solidFill>
                  <a:srgbClr val="92D050"/>
                </a:solidFill>
                <a:latin typeface="Calibri" panose="020F0502020204030204" pitchFamily="34" charset="0"/>
                <a:cs typeface="Calibri" panose="020F0502020204030204" pitchFamily="34" charset="0"/>
              </a:defRPr>
            </a:lvl1pPr>
          </a:lstStyle>
          <a:p>
            <a:r>
              <a:rPr lang="en-US" dirty="0"/>
              <a:t>advocacy • influence • news</a:t>
            </a:r>
          </a:p>
        </p:txBody>
      </p:sp>
      <p:sp>
        <p:nvSpPr>
          <p:cNvPr id="8" name="Rectangle 3">
            <a:extLst>
              <a:ext uri="{FF2B5EF4-FFF2-40B4-BE49-F238E27FC236}">
                <a16:creationId xmlns:a16="http://schemas.microsoft.com/office/drawing/2014/main" id="{AE6A555A-1F4F-4D84-9605-E63250600A24}"/>
              </a:ext>
            </a:extLst>
          </p:cNvPr>
          <p:cNvSpPr>
            <a:spLocks noChangeArrowheads="1"/>
          </p:cNvSpPr>
          <p:nvPr/>
        </p:nvSpPr>
        <p:spPr bwMode="auto">
          <a:xfrm>
            <a:off x="800099" y="2086759"/>
            <a:ext cx="7779226"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defTabSz="914400" rtl="0" eaLnBrk="0" fontAlgn="base" latinLnBrk="0" hangingPunct="0">
              <a:spcBef>
                <a:spcPct val="0"/>
              </a:spcBef>
              <a:spcAft>
                <a:spcPct val="0"/>
              </a:spcAft>
              <a:buClrTx/>
              <a:buSzTx/>
              <a:tabLst/>
            </a:pPr>
            <a:r>
              <a:rPr kumimoji="0" lang="en-US" altLang="en-US" sz="2800" i="0" u="none" strike="noStrike" cap="none" normalizeH="0" baseline="0" dirty="0">
                <a:ln>
                  <a:noFill/>
                </a:ln>
                <a:solidFill>
                  <a:srgbClr val="002060"/>
                </a:solidFill>
                <a:effectLst/>
                <a:latin typeface="+mn-lt"/>
                <a:ea typeface="Times New Roman" panose="02020603050405020304" pitchFamily="18" charset="0"/>
                <a:cs typeface="Arial" panose="020B0604020202020204" pitchFamily="34" charset="0"/>
              </a:rPr>
              <a:t>Create a </a:t>
            </a:r>
            <a:r>
              <a:rPr lang="en-US" altLang="en-US" sz="2800" dirty="0">
                <a:solidFill>
                  <a:srgbClr val="002060"/>
                </a:solidFill>
                <a:latin typeface="+mn-lt"/>
                <a:ea typeface="Times New Roman" panose="02020603050405020304" pitchFamily="18" charset="0"/>
                <a:cs typeface="Arial" panose="020B0604020202020204" pitchFamily="34" charset="0"/>
              </a:rPr>
              <a:t>“bigger piece of pie for our all in the energy efficiency industry”</a:t>
            </a:r>
          </a:p>
          <a:p>
            <a:pPr marR="0" lvl="0" defTabSz="914400" rtl="0" eaLnBrk="0" fontAlgn="base" latinLnBrk="0" hangingPunct="0">
              <a:spcBef>
                <a:spcPct val="0"/>
              </a:spcBef>
              <a:spcAft>
                <a:spcPct val="0"/>
              </a:spcAft>
              <a:buClrTx/>
              <a:buSzTx/>
              <a:tabLst/>
            </a:pPr>
            <a:endParaRPr kumimoji="0" lang="en-US" altLang="en-US" sz="2800" i="0" u="none" strike="noStrike" cap="none" normalizeH="0" baseline="0" dirty="0">
              <a:ln>
                <a:noFill/>
              </a:ln>
              <a:solidFill>
                <a:srgbClr val="002060"/>
              </a:solidFill>
              <a:effectLst/>
              <a:latin typeface="+mn-lt"/>
              <a:ea typeface="Times New Roman" panose="02020603050405020304" pitchFamily="18" charset="0"/>
              <a:cs typeface="Arial" panose="020B0604020202020204" pitchFamily="34" charset="0"/>
            </a:endParaRPr>
          </a:p>
          <a:p>
            <a:r>
              <a:rPr lang="en-US" sz="2800" dirty="0">
                <a:solidFill>
                  <a:srgbClr val="002060"/>
                </a:solidFill>
                <a:latin typeface="+mn-lt"/>
                <a:ea typeface="Calibri" panose="020F0502020204030204" pitchFamily="34" charset="0"/>
                <a:cs typeface="Calibri" panose="020F0502020204030204" pitchFamily="34" charset="0"/>
              </a:rPr>
              <a:t>Manufacturer &amp; Distributor Goal:  Help our Dealers </a:t>
            </a:r>
          </a:p>
          <a:p>
            <a:pPr marL="457200" indent="-457200">
              <a:buFont typeface="Arial" panose="020B0604020202020204" pitchFamily="34" charset="0"/>
              <a:buChar char="•"/>
            </a:pPr>
            <a:r>
              <a:rPr lang="en-US" sz="2800" dirty="0">
                <a:solidFill>
                  <a:srgbClr val="002060"/>
                </a:solidFill>
                <a:latin typeface="+mn-lt"/>
                <a:ea typeface="Calibri" panose="020F0502020204030204" pitchFamily="34" charset="0"/>
                <a:cs typeface="Calibri" panose="020F0502020204030204" pitchFamily="34" charset="0"/>
              </a:rPr>
              <a:t>Sell more HP’s/HVAC</a:t>
            </a:r>
          </a:p>
          <a:p>
            <a:pPr marL="457200" indent="-457200">
              <a:buFont typeface="Arial" panose="020B0604020202020204" pitchFamily="34" charset="0"/>
              <a:buChar char="•"/>
            </a:pPr>
            <a:r>
              <a:rPr lang="en-US" sz="2800" dirty="0">
                <a:solidFill>
                  <a:srgbClr val="002060"/>
                </a:solidFill>
                <a:latin typeface="+mn-lt"/>
                <a:ea typeface="Calibri" panose="020F0502020204030204" pitchFamily="34" charset="0"/>
                <a:cs typeface="Calibri" panose="020F0502020204030204" pitchFamily="34" charset="0"/>
              </a:rPr>
              <a:t>Influence the energy efficiency market more</a:t>
            </a:r>
          </a:p>
          <a:p>
            <a:pPr marL="457200" indent="-457200">
              <a:buFont typeface="Arial" panose="020B0604020202020204" pitchFamily="34" charset="0"/>
              <a:buChar char="•"/>
            </a:pPr>
            <a:r>
              <a:rPr lang="en-US" sz="2800" dirty="0">
                <a:solidFill>
                  <a:srgbClr val="002060"/>
                </a:solidFill>
                <a:latin typeface="+mn-lt"/>
                <a:ea typeface="Calibri" panose="020F0502020204030204" pitchFamily="34" charset="0"/>
                <a:cs typeface="Calibri" panose="020F0502020204030204" pitchFamily="34" charset="0"/>
              </a:rPr>
              <a:t>Grow your bottom line by 2030 </a:t>
            </a:r>
          </a:p>
          <a:p>
            <a:pPr marL="457200" indent="-457200">
              <a:buFont typeface="Arial" panose="020B0604020202020204" pitchFamily="34" charset="0"/>
              <a:buChar char="•"/>
            </a:pPr>
            <a:r>
              <a:rPr lang="en-US" sz="2800" dirty="0">
                <a:solidFill>
                  <a:srgbClr val="002060"/>
                </a:solidFill>
                <a:latin typeface="+mn-lt"/>
                <a:ea typeface="Calibri" panose="020F0502020204030204" pitchFamily="34" charset="0"/>
                <a:cs typeface="Calibri" panose="020F0502020204030204" pitchFamily="34" charset="0"/>
              </a:rPr>
              <a:t>Take advantage of market trends to accelerate your business growth year over year</a:t>
            </a:r>
            <a:endParaRPr lang="en-US" sz="2800" dirty="0">
              <a:solidFill>
                <a:srgbClr val="002060"/>
              </a:solidFill>
              <a:latin typeface="+mn-lt"/>
            </a:endParaRPr>
          </a:p>
          <a:p>
            <a:pPr marR="0" lvl="0" defTabSz="914400" rtl="0" eaLnBrk="0" fontAlgn="base" latinLnBrk="0" hangingPunct="0">
              <a:lnSpc>
                <a:spcPct val="100000"/>
              </a:lnSpc>
              <a:spcBef>
                <a:spcPct val="0"/>
              </a:spcBef>
              <a:spcAft>
                <a:spcPct val="0"/>
              </a:spcAft>
              <a:buClrTx/>
              <a:buSzTx/>
              <a:tabLst/>
            </a:pPr>
            <a:endParaRPr kumimoji="0" lang="en-US" altLang="en-US" sz="3200" i="0" u="none" strike="noStrike" cap="none" normalizeH="0" baseline="0" dirty="0">
              <a:ln>
                <a:noFill/>
              </a:ln>
              <a:solidFill>
                <a:srgbClr val="002060"/>
              </a:solidFill>
              <a:effectLst/>
              <a:latin typeface="+mn-lt"/>
              <a:ea typeface="Times New Roman" panose="02020603050405020304" pitchFamily="18" charset="0"/>
              <a:cs typeface="Arial" panose="020B0604020202020204" pitchFamily="34" charset="0"/>
            </a:endParaRPr>
          </a:p>
        </p:txBody>
      </p:sp>
      <p:pic>
        <p:nvPicPr>
          <p:cNvPr id="14" name="Picture 13">
            <a:extLst>
              <a:ext uri="{FF2B5EF4-FFF2-40B4-BE49-F238E27FC236}">
                <a16:creationId xmlns:a16="http://schemas.microsoft.com/office/drawing/2014/main" id="{F282DFCE-EE6F-471D-AD7F-AF207591FDAD}"/>
              </a:ext>
            </a:extLst>
          </p:cNvPr>
          <p:cNvPicPr>
            <a:picLocks noChangeAspect="1"/>
          </p:cNvPicPr>
          <p:nvPr/>
        </p:nvPicPr>
        <p:blipFill>
          <a:blip r:embed="rId2"/>
          <a:stretch>
            <a:fillRect/>
          </a:stretch>
        </p:blipFill>
        <p:spPr>
          <a:xfrm>
            <a:off x="571500" y="1931359"/>
            <a:ext cx="8001000" cy="170234"/>
          </a:xfrm>
          <a:prstGeom prst="rect">
            <a:avLst/>
          </a:prstGeom>
        </p:spPr>
      </p:pic>
      <p:sp>
        <p:nvSpPr>
          <p:cNvPr id="15" name="TextBox 14">
            <a:extLst>
              <a:ext uri="{FF2B5EF4-FFF2-40B4-BE49-F238E27FC236}">
                <a16:creationId xmlns:a16="http://schemas.microsoft.com/office/drawing/2014/main" id="{893A1462-59DF-437C-8890-6265AE5C5B48}"/>
              </a:ext>
            </a:extLst>
          </p:cNvPr>
          <p:cNvSpPr txBox="1"/>
          <p:nvPr/>
        </p:nvSpPr>
        <p:spPr>
          <a:xfrm>
            <a:off x="800099" y="935422"/>
            <a:ext cx="8077201" cy="1015663"/>
          </a:xfrm>
          <a:prstGeom prst="rect">
            <a:avLst/>
          </a:prstGeom>
          <a:noFill/>
        </p:spPr>
        <p:txBody>
          <a:bodyPr wrap="square">
            <a:spAutoFit/>
          </a:bodyPr>
          <a:lstStyle/>
          <a:p>
            <a:pPr>
              <a:spcBef>
                <a:spcPts val="0"/>
              </a:spcBef>
            </a:pPr>
            <a:r>
              <a:rPr lang="en-US" sz="2800" b="1" dirty="0">
                <a:solidFill>
                  <a:schemeClr val="tx1">
                    <a:lumMod val="50000"/>
                    <a:lumOff val="50000"/>
                  </a:schemeClr>
                </a:solidFill>
                <a:latin typeface="+mn-lt"/>
                <a:cs typeface="Arial" panose="020B0604020202020204" pitchFamily="34" charset="0"/>
              </a:rPr>
              <a:t>Action Groups </a:t>
            </a:r>
          </a:p>
          <a:p>
            <a:pPr>
              <a:spcBef>
                <a:spcPts val="0"/>
              </a:spcBef>
            </a:pPr>
            <a:r>
              <a:rPr lang="en-US" sz="2800" b="1" dirty="0">
                <a:solidFill>
                  <a:schemeClr val="tx1">
                    <a:lumMod val="50000"/>
                    <a:lumOff val="50000"/>
                  </a:schemeClr>
                </a:solidFill>
                <a:latin typeface="+mn-lt"/>
                <a:cs typeface="Arial" panose="020B0604020202020204" pitchFamily="34" charset="0"/>
              </a:rPr>
              <a:t>Mobilizing the HVAC/HP Supply Chain in </a:t>
            </a:r>
            <a:r>
              <a:rPr lang="en-US" sz="3200" b="1" dirty="0">
                <a:solidFill>
                  <a:schemeClr val="tx1">
                    <a:lumMod val="50000"/>
                    <a:lumOff val="50000"/>
                  </a:schemeClr>
                </a:solidFill>
                <a:latin typeface="+mn-lt"/>
                <a:cs typeface="Arial" panose="020B0604020202020204" pitchFamily="34" charset="0"/>
              </a:rPr>
              <a:t>Colorado</a:t>
            </a:r>
          </a:p>
        </p:txBody>
      </p:sp>
    </p:spTree>
    <p:extLst>
      <p:ext uri="{BB962C8B-B14F-4D97-AF65-F5344CB8AC3E}">
        <p14:creationId xmlns:p14="http://schemas.microsoft.com/office/powerpoint/2010/main" val="131722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52777</TotalTime>
  <Words>988</Words>
  <Application>Microsoft Macintosh PowerPoint</Application>
  <PresentationFormat>On-screen Show (4:3)</PresentationFormat>
  <Paragraphs>155</Paragraphs>
  <Slides>15</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Calibri Light</vt:lpstr>
      <vt:lpstr>Century Gothic</vt:lpstr>
      <vt:lpstr>Courier New</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SolarCity Organization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 Dept.</dc:creator>
  <cp:lastModifiedBy>Connie Neuber</cp:lastModifiedBy>
  <cp:revision>1771</cp:revision>
  <cp:lastPrinted>2021-09-02T21:28:53Z</cp:lastPrinted>
  <dcterms:created xsi:type="dcterms:W3CDTF">2013-04-09T12:43:39Z</dcterms:created>
  <dcterms:modified xsi:type="dcterms:W3CDTF">2022-02-19T21:31:02Z</dcterms:modified>
</cp:coreProperties>
</file>